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9"/>
  </p:notesMasterIdLst>
  <p:handoutMasterIdLst>
    <p:handoutMasterId r:id="rId20"/>
  </p:handoutMasterIdLst>
  <p:sldIdLst>
    <p:sldId id="256" r:id="rId2"/>
    <p:sldId id="261" r:id="rId3"/>
    <p:sldId id="262" r:id="rId4"/>
    <p:sldId id="269" r:id="rId5"/>
    <p:sldId id="270" r:id="rId6"/>
    <p:sldId id="267" r:id="rId7"/>
    <p:sldId id="271" r:id="rId8"/>
    <p:sldId id="257" r:id="rId9"/>
    <p:sldId id="264" r:id="rId10"/>
    <p:sldId id="274" r:id="rId11"/>
    <p:sldId id="260" r:id="rId12"/>
    <p:sldId id="276" r:id="rId13"/>
    <p:sldId id="284" r:id="rId14"/>
    <p:sldId id="278" r:id="rId15"/>
    <p:sldId id="273" r:id="rId16"/>
    <p:sldId id="272" r:id="rId17"/>
    <p:sldId id="266" r:id="rId18"/>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88" autoAdjust="0"/>
    <p:restoredTop sz="94660"/>
  </p:normalViewPr>
  <p:slideViewPr>
    <p:cSldViewPr>
      <p:cViewPr varScale="1">
        <p:scale>
          <a:sx n="75" d="100"/>
          <a:sy n="75" d="100"/>
        </p:scale>
        <p:origin x="1387"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6688" y="0"/>
            <a:ext cx="3041650" cy="466725"/>
          </a:xfrm>
          <a:prstGeom prst="rect">
            <a:avLst/>
          </a:prstGeom>
        </p:spPr>
        <p:txBody>
          <a:bodyPr vert="horz" lIns="91440" tIns="45720" rIns="91440" bIns="45720" rtlCol="0"/>
          <a:lstStyle>
            <a:lvl1pPr algn="r">
              <a:defRPr sz="1200"/>
            </a:lvl1pPr>
          </a:lstStyle>
          <a:p>
            <a:fld id="{8FBD94AC-68FE-44CB-9D8F-0912CD7E7B2C}" type="datetimeFigureOut">
              <a:rPr lang="en-US" smtClean="0"/>
              <a:t>2/19/2025</a:t>
            </a:fld>
            <a:endParaRPr lang="en-US"/>
          </a:p>
        </p:txBody>
      </p:sp>
      <p:sp>
        <p:nvSpPr>
          <p:cNvPr id="4" name="Footer Placeholder 3"/>
          <p:cNvSpPr>
            <a:spLocks noGrp="1"/>
          </p:cNvSpPr>
          <p:nvPr>
            <p:ph type="ftr" sz="quarter" idx="2"/>
          </p:nvPr>
        </p:nvSpPr>
        <p:spPr>
          <a:xfrm>
            <a:off x="0" y="8839200"/>
            <a:ext cx="304165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6688" y="8839200"/>
            <a:ext cx="3041650" cy="466725"/>
          </a:xfrm>
          <a:prstGeom prst="rect">
            <a:avLst/>
          </a:prstGeom>
        </p:spPr>
        <p:txBody>
          <a:bodyPr vert="horz" lIns="91440" tIns="45720" rIns="91440" bIns="45720" rtlCol="0" anchor="b"/>
          <a:lstStyle>
            <a:lvl1pPr algn="r">
              <a:defRPr sz="1200"/>
            </a:lvl1pPr>
          </a:lstStyle>
          <a:p>
            <a:fld id="{02978B72-C64A-46DC-B68C-0E33E73B66B2}" type="slidenum">
              <a:rPr lang="en-US" smtClean="0"/>
              <a:t>‹#›</a:t>
            </a:fld>
            <a:endParaRPr lang="en-US"/>
          </a:p>
        </p:txBody>
      </p:sp>
    </p:spTree>
    <p:extLst>
      <p:ext uri="{BB962C8B-B14F-4D97-AF65-F5344CB8AC3E}">
        <p14:creationId xmlns:p14="http://schemas.microsoft.com/office/powerpoint/2010/main" val="413739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79" tIns="46640" rIns="93279" bIns="46640"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79" tIns="46640" rIns="93279" bIns="46640" rtlCol="0"/>
          <a:lstStyle>
            <a:lvl1pPr algn="r">
              <a:defRPr sz="1200"/>
            </a:lvl1pPr>
          </a:lstStyle>
          <a:p>
            <a:fld id="{EB713FAF-A2EF-4742-B579-0838FF1B5E8E}" type="datetimeFigureOut">
              <a:rPr lang="en-US" smtClean="0"/>
              <a:t>2/19/2025</a:t>
            </a:fld>
            <a:endParaRPr lang="en-US"/>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79" tIns="46640" rIns="93279" bIns="46640"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79" tIns="46640" rIns="93279" bIns="4664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5"/>
            <a:ext cx="3041968" cy="466911"/>
          </a:xfrm>
          <a:prstGeom prst="rect">
            <a:avLst/>
          </a:prstGeom>
        </p:spPr>
        <p:txBody>
          <a:bodyPr vert="horz" lIns="93279" tIns="46640" rIns="93279" bIns="46640"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5"/>
            <a:ext cx="3041968" cy="466911"/>
          </a:xfrm>
          <a:prstGeom prst="rect">
            <a:avLst/>
          </a:prstGeom>
        </p:spPr>
        <p:txBody>
          <a:bodyPr vert="horz" lIns="93279" tIns="46640" rIns="93279" bIns="46640" rtlCol="0" anchor="b"/>
          <a:lstStyle>
            <a:lvl1pPr algn="r">
              <a:defRPr sz="1200"/>
            </a:lvl1pPr>
          </a:lstStyle>
          <a:p>
            <a:fld id="{E34FD78F-9418-4C2E-9378-C9F4381A2157}" type="slidenum">
              <a:rPr lang="en-US" smtClean="0"/>
              <a:t>‹#›</a:t>
            </a:fld>
            <a:endParaRPr lang="en-US"/>
          </a:p>
        </p:txBody>
      </p:sp>
    </p:spTree>
    <p:extLst>
      <p:ext uri="{BB962C8B-B14F-4D97-AF65-F5344CB8AC3E}">
        <p14:creationId xmlns:p14="http://schemas.microsoft.com/office/powerpoint/2010/main" val="1843930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a:t>
            </a:fld>
            <a:endParaRPr lang="en-US"/>
          </a:p>
        </p:txBody>
      </p:sp>
    </p:spTree>
    <p:extLst>
      <p:ext uri="{BB962C8B-B14F-4D97-AF65-F5344CB8AC3E}">
        <p14:creationId xmlns:p14="http://schemas.microsoft.com/office/powerpoint/2010/main" val="1507327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endParaRPr lang="en-US" dirty="0"/>
          </a:p>
        </p:txBody>
      </p:sp>
      <p:sp>
        <p:nvSpPr>
          <p:cNvPr id="4" name="Slide Number Placeholder 3"/>
          <p:cNvSpPr>
            <a:spLocks noGrp="1"/>
          </p:cNvSpPr>
          <p:nvPr>
            <p:ph type="sldNum" sz="quarter" idx="10"/>
          </p:nvPr>
        </p:nvSpPr>
        <p:spPr/>
        <p:txBody>
          <a:bodyPr/>
          <a:lstStyle/>
          <a:p>
            <a:fld id="{E34FD78F-9418-4C2E-9378-C9F4381A2157}" type="slidenum">
              <a:rPr lang="en-US" smtClean="0"/>
              <a:t>10</a:t>
            </a:fld>
            <a:endParaRPr lang="en-US"/>
          </a:p>
        </p:txBody>
      </p:sp>
    </p:spTree>
    <p:extLst>
      <p:ext uri="{BB962C8B-B14F-4D97-AF65-F5344CB8AC3E}">
        <p14:creationId xmlns:p14="http://schemas.microsoft.com/office/powerpoint/2010/main" val="4218345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11</a:t>
            </a:fld>
            <a:endParaRPr lang="en-US"/>
          </a:p>
        </p:txBody>
      </p:sp>
    </p:spTree>
    <p:extLst>
      <p:ext uri="{BB962C8B-B14F-4D97-AF65-F5344CB8AC3E}">
        <p14:creationId xmlns:p14="http://schemas.microsoft.com/office/powerpoint/2010/main" val="746354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14</a:t>
            </a:fld>
            <a:endParaRPr lang="en-US"/>
          </a:p>
        </p:txBody>
      </p:sp>
    </p:spTree>
    <p:extLst>
      <p:ext uri="{BB962C8B-B14F-4D97-AF65-F5344CB8AC3E}">
        <p14:creationId xmlns:p14="http://schemas.microsoft.com/office/powerpoint/2010/main" val="925190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15</a:t>
            </a:fld>
            <a:endParaRPr lang="en-US"/>
          </a:p>
        </p:txBody>
      </p:sp>
    </p:spTree>
    <p:extLst>
      <p:ext uri="{BB962C8B-B14F-4D97-AF65-F5344CB8AC3E}">
        <p14:creationId xmlns:p14="http://schemas.microsoft.com/office/powerpoint/2010/main" val="2365175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16</a:t>
            </a:fld>
            <a:endParaRPr lang="en-US"/>
          </a:p>
        </p:txBody>
      </p:sp>
    </p:spTree>
    <p:extLst>
      <p:ext uri="{BB962C8B-B14F-4D97-AF65-F5344CB8AC3E}">
        <p14:creationId xmlns:p14="http://schemas.microsoft.com/office/powerpoint/2010/main" val="1292149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17</a:t>
            </a:fld>
            <a:endParaRPr lang="en-US"/>
          </a:p>
        </p:txBody>
      </p:sp>
    </p:spTree>
    <p:extLst>
      <p:ext uri="{BB962C8B-B14F-4D97-AF65-F5344CB8AC3E}">
        <p14:creationId xmlns:p14="http://schemas.microsoft.com/office/powerpoint/2010/main" val="4227782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2</a:t>
            </a:fld>
            <a:endParaRPr lang="en-US"/>
          </a:p>
        </p:txBody>
      </p:sp>
    </p:spTree>
    <p:extLst>
      <p:ext uri="{BB962C8B-B14F-4D97-AF65-F5344CB8AC3E}">
        <p14:creationId xmlns:p14="http://schemas.microsoft.com/office/powerpoint/2010/main" val="3757273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3</a:t>
            </a:fld>
            <a:endParaRPr lang="en-US"/>
          </a:p>
        </p:txBody>
      </p:sp>
    </p:spTree>
    <p:extLst>
      <p:ext uri="{BB962C8B-B14F-4D97-AF65-F5344CB8AC3E}">
        <p14:creationId xmlns:p14="http://schemas.microsoft.com/office/powerpoint/2010/main" val="1489696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4</a:t>
            </a:fld>
            <a:endParaRPr lang="en-US"/>
          </a:p>
        </p:txBody>
      </p:sp>
    </p:spTree>
    <p:extLst>
      <p:ext uri="{BB962C8B-B14F-4D97-AF65-F5344CB8AC3E}">
        <p14:creationId xmlns:p14="http://schemas.microsoft.com/office/powerpoint/2010/main" val="2782282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5</a:t>
            </a:fld>
            <a:endParaRPr lang="en-US"/>
          </a:p>
        </p:txBody>
      </p:sp>
    </p:spTree>
    <p:extLst>
      <p:ext uri="{BB962C8B-B14F-4D97-AF65-F5344CB8AC3E}">
        <p14:creationId xmlns:p14="http://schemas.microsoft.com/office/powerpoint/2010/main" val="3627680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6</a:t>
            </a:fld>
            <a:endParaRPr lang="en-US"/>
          </a:p>
        </p:txBody>
      </p:sp>
    </p:spTree>
    <p:extLst>
      <p:ext uri="{BB962C8B-B14F-4D97-AF65-F5344CB8AC3E}">
        <p14:creationId xmlns:p14="http://schemas.microsoft.com/office/powerpoint/2010/main" val="2001218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7</a:t>
            </a:fld>
            <a:endParaRPr lang="en-US"/>
          </a:p>
        </p:txBody>
      </p:sp>
    </p:spTree>
    <p:extLst>
      <p:ext uri="{BB962C8B-B14F-4D97-AF65-F5344CB8AC3E}">
        <p14:creationId xmlns:p14="http://schemas.microsoft.com/office/powerpoint/2010/main" val="3549426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8</a:t>
            </a:fld>
            <a:endParaRPr lang="en-US"/>
          </a:p>
        </p:txBody>
      </p:sp>
    </p:spTree>
    <p:extLst>
      <p:ext uri="{BB962C8B-B14F-4D97-AF65-F5344CB8AC3E}">
        <p14:creationId xmlns:p14="http://schemas.microsoft.com/office/powerpoint/2010/main" val="1951023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p>
        </p:txBody>
      </p:sp>
      <p:sp>
        <p:nvSpPr>
          <p:cNvPr id="4" name="Slide Number Placeholder 3"/>
          <p:cNvSpPr>
            <a:spLocks noGrp="1"/>
          </p:cNvSpPr>
          <p:nvPr>
            <p:ph type="sldNum" sz="quarter" idx="10"/>
          </p:nvPr>
        </p:nvSpPr>
        <p:spPr/>
        <p:txBody>
          <a:bodyPr/>
          <a:lstStyle/>
          <a:p>
            <a:fld id="{E34FD78F-9418-4C2E-9378-C9F4381A2157}" type="slidenum">
              <a:rPr lang="en-US" smtClean="0"/>
              <a:t>9</a:t>
            </a:fld>
            <a:endParaRPr lang="en-US"/>
          </a:p>
        </p:txBody>
      </p:sp>
    </p:spTree>
    <p:extLst>
      <p:ext uri="{BB962C8B-B14F-4D97-AF65-F5344CB8AC3E}">
        <p14:creationId xmlns:p14="http://schemas.microsoft.com/office/powerpoint/2010/main" val="802628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CA396D0-FC30-4CF6-998E-D7DC3CEB6363}"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A396D0-FC30-4CF6-998E-D7DC3CEB6363}"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A396D0-FC30-4CF6-998E-D7DC3CEB6363}" type="datetimeFigureOut">
              <a:rPr lang="en-US" smtClean="0"/>
              <a:t>2/19/2025</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A396D0-FC30-4CF6-998E-D7DC3CEB6363}"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CA396D0-FC30-4CF6-998E-D7DC3CEB6363}"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A396D0-FC30-4CF6-998E-D7DC3CEB6363}"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A396D0-FC30-4CF6-998E-D7DC3CEB6363}" type="datetimeFigureOut">
              <a:rPr lang="en-US" smtClean="0"/>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A396D0-FC30-4CF6-998E-D7DC3CEB6363}" type="datetimeFigureOut">
              <a:rPr lang="en-US" smtClean="0"/>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A396D0-FC30-4CF6-998E-D7DC3CEB6363}" type="datetimeFigureOut">
              <a:rPr lang="en-US" smtClean="0"/>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A396D0-FC30-4CF6-998E-D7DC3CEB6363}"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02A2C-FC14-466B-8E91-7CE66C2652C1}"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CA396D0-FC30-4CF6-998E-D7DC3CEB6363}" type="datetimeFigureOut">
              <a:rPr lang="en-US" smtClean="0"/>
              <a:t>2/19/2025</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E3502A2C-FC14-466B-8E91-7CE66C2652C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CA396D0-FC30-4CF6-998E-D7DC3CEB6363}" type="datetimeFigureOut">
              <a:rPr lang="en-US" smtClean="0"/>
              <a:t>2/19/2025</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3502A2C-FC14-466B-8E91-7CE66C2652C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orthampton.edu/titlei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cm.maxient.com/reportingform.php?NorthamptonCC&amp;layout_id=5"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bshegina@northampton.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lFAs9fegJsI"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hyperlink" Target="http://www.knowyourix.or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8077200" cy="1673352"/>
          </a:xfrm>
        </p:spPr>
        <p:txBody>
          <a:bodyPr>
            <a:normAutofit/>
          </a:bodyPr>
          <a:lstStyle/>
          <a:p>
            <a:r>
              <a:rPr lang="en-US" sz="6700" dirty="0" smtClean="0"/>
              <a:t>Title IX:</a:t>
            </a:r>
            <a:r>
              <a:rPr lang="en-US" dirty="0" smtClean="0"/>
              <a:t/>
            </a:r>
            <a:br>
              <a:rPr lang="en-US" dirty="0" smtClean="0"/>
            </a:br>
            <a:r>
              <a:rPr lang="en-US" sz="3600" dirty="0" smtClean="0"/>
              <a:t>What It Is and Why It Matters To You</a:t>
            </a:r>
            <a:endParaRPr lang="en-US" sz="3600" dirty="0"/>
          </a:p>
        </p:txBody>
      </p:sp>
      <p:sp>
        <p:nvSpPr>
          <p:cNvPr id="3" name="Subtitle 2"/>
          <p:cNvSpPr>
            <a:spLocks noGrp="1"/>
          </p:cNvSpPr>
          <p:nvPr>
            <p:ph type="subTitle" idx="1"/>
          </p:nvPr>
        </p:nvSpPr>
        <p:spPr>
          <a:xfrm>
            <a:off x="685800" y="3581400"/>
            <a:ext cx="8077200" cy="1499616"/>
          </a:xfrm>
        </p:spPr>
        <p:txBody>
          <a:bodyPr>
            <a:normAutofit/>
          </a:bodyPr>
          <a:lstStyle/>
          <a:p>
            <a:pPr algn="r"/>
            <a:endParaRPr lang="en-US" dirty="0" smtClean="0"/>
          </a:p>
        </p:txBody>
      </p:sp>
    </p:spTree>
    <p:extLst>
      <p:ext uri="{BB962C8B-B14F-4D97-AF65-F5344CB8AC3E}">
        <p14:creationId xmlns:p14="http://schemas.microsoft.com/office/powerpoint/2010/main" val="3329564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situations</a:t>
            </a:r>
            <a:endParaRPr lang="en-US" dirty="0"/>
          </a:p>
        </p:txBody>
      </p:sp>
      <p:sp>
        <p:nvSpPr>
          <p:cNvPr id="3" name="Content Placeholder 2"/>
          <p:cNvSpPr>
            <a:spLocks noGrp="1"/>
          </p:cNvSpPr>
          <p:nvPr>
            <p:ph idx="1"/>
          </p:nvPr>
        </p:nvSpPr>
        <p:spPr/>
        <p:txBody>
          <a:bodyPr/>
          <a:lstStyle/>
          <a:p>
            <a:r>
              <a:rPr lang="en-US" dirty="0" smtClean="0"/>
              <a:t>You overhear an employee commenting that a student appears to be looking “extra masculine” or “extra feminine”.</a:t>
            </a:r>
          </a:p>
          <a:p>
            <a:endParaRPr lang="en-US" dirty="0" smtClean="0"/>
          </a:p>
          <a:p>
            <a:r>
              <a:rPr lang="en-US" dirty="0"/>
              <a:t>A staff member tells sexist jokes and often sends similar jokes to your Northampton email.</a:t>
            </a:r>
          </a:p>
          <a:p>
            <a:endParaRPr lang="en-US" dirty="0" smtClean="0"/>
          </a:p>
          <a:p>
            <a:endParaRPr lang="en-US" dirty="0"/>
          </a:p>
        </p:txBody>
      </p:sp>
    </p:spTree>
    <p:extLst>
      <p:ext uri="{BB962C8B-B14F-4D97-AF65-F5344CB8AC3E}">
        <p14:creationId xmlns:p14="http://schemas.microsoft.com/office/powerpoint/2010/main" val="3222215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a:t>
            </a:r>
            <a:endParaRPr lang="en-US" dirty="0"/>
          </a:p>
        </p:txBody>
      </p:sp>
      <p:sp>
        <p:nvSpPr>
          <p:cNvPr id="3" name="Content Placeholder 2"/>
          <p:cNvSpPr>
            <a:spLocks noGrp="1"/>
          </p:cNvSpPr>
          <p:nvPr>
            <p:ph idx="1"/>
          </p:nvPr>
        </p:nvSpPr>
        <p:spPr/>
        <p:txBody>
          <a:bodyPr/>
          <a:lstStyle/>
          <a:p>
            <a:r>
              <a:rPr lang="en-US" dirty="0" smtClean="0"/>
              <a:t>Title IX – online</a:t>
            </a:r>
          </a:p>
          <a:p>
            <a:pPr lvl="1"/>
            <a:r>
              <a:rPr lang="en-US" dirty="0" smtClean="0">
                <a:hlinkClick r:id="rId3"/>
              </a:rPr>
              <a:t>www.northampton.edu/titleix</a:t>
            </a:r>
            <a:endParaRPr lang="en-US" dirty="0" smtClean="0"/>
          </a:p>
          <a:p>
            <a:pPr lvl="1"/>
            <a:r>
              <a:rPr lang="en-US" dirty="0" smtClean="0"/>
              <a:t>Full comprehensive policy </a:t>
            </a:r>
          </a:p>
          <a:p>
            <a:pPr lvl="1"/>
            <a:r>
              <a:rPr lang="en-US" dirty="0" smtClean="0"/>
              <a:t>Student Handbook (concise policy)</a:t>
            </a:r>
          </a:p>
          <a:p>
            <a:pPr lvl="1"/>
            <a:endParaRPr lang="en-US" dirty="0"/>
          </a:p>
          <a:p>
            <a:pPr lvl="1"/>
            <a:endParaRPr lang="en-US" dirty="0"/>
          </a:p>
        </p:txBody>
      </p:sp>
      <p:pic>
        <p:nvPicPr>
          <p:cNvPr id="5" name="Picture 4" descr="know-your-right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8800" y="3429000"/>
            <a:ext cx="3276600" cy="3276600"/>
          </a:xfrm>
          <a:prstGeom prst="rect">
            <a:avLst/>
          </a:prstGeom>
        </p:spPr>
      </p:pic>
    </p:spTree>
    <p:extLst>
      <p:ext uri="{BB962C8B-B14F-4D97-AF65-F5344CB8AC3E}">
        <p14:creationId xmlns:p14="http://schemas.microsoft.com/office/powerpoint/2010/main" val="3784882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Coordinators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6140160"/>
              </p:ext>
            </p:extLst>
          </p:nvPr>
        </p:nvGraphicFramePr>
        <p:xfrm>
          <a:off x="457200" y="1524000"/>
          <a:ext cx="8229600" cy="46634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3413286336"/>
                    </a:ext>
                  </a:extLst>
                </a:gridCol>
              </a:tblGrid>
              <a:tr h="370840">
                <a:tc>
                  <a:txBody>
                    <a:bodyPr/>
                    <a:lstStyle/>
                    <a:p>
                      <a:pPr algn="ctr"/>
                      <a:r>
                        <a:rPr lang="en-US" sz="2100" baseline="0" dirty="0" smtClean="0"/>
                        <a:t>Title IX Coordinator</a:t>
                      </a:r>
                      <a:endParaRPr lang="en-US" sz="2100" dirty="0"/>
                    </a:p>
                  </a:txBody>
                  <a:tcPr/>
                </a:tc>
                <a:extLst>
                  <a:ext uri="{0D108BD9-81ED-4DB2-BD59-A6C34878D82A}">
                    <a16:rowId xmlns:a16="http://schemas.microsoft.com/office/drawing/2014/main" val="2942530542"/>
                  </a:ext>
                </a:extLst>
              </a:tr>
              <a:tr h="370840">
                <a:tc>
                  <a:txBody>
                    <a:bodyPr/>
                    <a:lstStyle/>
                    <a:p>
                      <a:pPr algn="ctr"/>
                      <a:r>
                        <a:rPr lang="en-US" sz="1800" b="1" dirty="0" smtClean="0"/>
                        <a:t>Brian Shegina</a:t>
                      </a:r>
                    </a:p>
                    <a:p>
                      <a:pPr algn="ctr"/>
                      <a:r>
                        <a:rPr lang="en-US" sz="1800" b="0" dirty="0" smtClean="0"/>
                        <a:t>Director, Human Resources</a:t>
                      </a:r>
                    </a:p>
                  </a:txBody>
                  <a:tcPr/>
                </a:tc>
                <a:extLst>
                  <a:ext uri="{0D108BD9-81ED-4DB2-BD59-A6C34878D82A}">
                    <a16:rowId xmlns:a16="http://schemas.microsoft.com/office/drawing/2014/main" val="1949427030"/>
                  </a:ext>
                </a:extLst>
              </a:tr>
              <a:tr h="370840">
                <a:tc>
                  <a:txBody>
                    <a:bodyPr/>
                    <a:lstStyle/>
                    <a:p>
                      <a:pPr algn="ctr"/>
                      <a:r>
                        <a:rPr lang="en-US" sz="2100" b="1" dirty="0" smtClean="0">
                          <a:solidFill>
                            <a:schemeClr val="bg1"/>
                          </a:solidFill>
                        </a:rPr>
                        <a:t>Title IX Deputy Coordinators</a:t>
                      </a:r>
                      <a:endParaRPr lang="en-US" sz="2100" b="1" dirty="0">
                        <a:solidFill>
                          <a:schemeClr val="bg1"/>
                        </a:solidFill>
                      </a:endParaRPr>
                    </a:p>
                  </a:txBody>
                  <a:tcPr>
                    <a:solidFill>
                      <a:schemeClr val="accent1"/>
                    </a:solidFill>
                  </a:tcPr>
                </a:tc>
                <a:extLst>
                  <a:ext uri="{0D108BD9-81ED-4DB2-BD59-A6C34878D82A}">
                    <a16:rowId xmlns:a16="http://schemas.microsoft.com/office/drawing/2014/main" val="3912551453"/>
                  </a:ext>
                </a:extLst>
              </a:tr>
              <a:tr h="370840">
                <a:tc>
                  <a:txBody>
                    <a:bodyPr/>
                    <a:lstStyle/>
                    <a:p>
                      <a:pPr algn="ctr"/>
                      <a:r>
                        <a:rPr lang="en-US" sz="1800" b="1" dirty="0" smtClean="0"/>
                        <a:t>Janelle Howey</a:t>
                      </a:r>
                    </a:p>
                    <a:p>
                      <a:pPr algn="ctr"/>
                      <a:r>
                        <a:rPr lang="en-US" sz="1800" b="0" dirty="0" smtClean="0"/>
                        <a:t>Associate Dean, Student Life</a:t>
                      </a:r>
                      <a:endParaRPr lang="en-US" sz="1800" b="0" dirty="0"/>
                    </a:p>
                  </a:txBody>
                  <a:tcPr/>
                </a:tc>
                <a:extLst>
                  <a:ext uri="{0D108BD9-81ED-4DB2-BD59-A6C34878D82A}">
                    <a16:rowId xmlns:a16="http://schemas.microsoft.com/office/drawing/2014/main" val="2723451226"/>
                  </a:ext>
                </a:extLst>
              </a:tr>
              <a:tr h="370840">
                <a:tc>
                  <a:txBody>
                    <a:bodyPr/>
                    <a:lstStyle/>
                    <a:p>
                      <a:pPr algn="ctr"/>
                      <a:r>
                        <a:rPr lang="en-US" b="1" dirty="0" smtClean="0"/>
                        <a:t>Brennan McCarthy</a:t>
                      </a:r>
                    </a:p>
                    <a:p>
                      <a:pPr algn="ctr"/>
                      <a:r>
                        <a:rPr lang="en-US" dirty="0" smtClean="0"/>
                        <a:t>Assistant Director,</a:t>
                      </a:r>
                      <a:r>
                        <a:rPr lang="en-US" baseline="0" dirty="0" smtClean="0"/>
                        <a:t> Athletics/Facilities Operations &amp; Events</a:t>
                      </a:r>
                      <a:endParaRPr lang="en-US" dirty="0" smtClean="0"/>
                    </a:p>
                  </a:txBody>
                  <a:tcPr/>
                </a:tc>
                <a:extLst>
                  <a:ext uri="{0D108BD9-81ED-4DB2-BD59-A6C34878D82A}">
                    <a16:rowId xmlns:a16="http://schemas.microsoft.com/office/drawing/2014/main" val="2313544329"/>
                  </a:ext>
                </a:extLst>
              </a:tr>
              <a:tr h="370840">
                <a:tc>
                  <a:txBody>
                    <a:bodyPr/>
                    <a:lstStyle/>
                    <a:p>
                      <a:pPr algn="ctr"/>
                      <a:r>
                        <a:rPr lang="en-US" sz="1800" b="1" dirty="0" smtClean="0"/>
                        <a:t>Morgan Flagg-Detwiler</a:t>
                      </a:r>
                    </a:p>
                    <a:p>
                      <a:pPr algn="ctr"/>
                      <a:r>
                        <a:rPr lang="en-US" sz="1800" b="0" dirty="0" smtClean="0"/>
                        <a:t>First Year</a:t>
                      </a:r>
                      <a:r>
                        <a:rPr lang="en-US" sz="1800" b="0" baseline="0" dirty="0" smtClean="0"/>
                        <a:t> Experience (FYE) Administrator</a:t>
                      </a:r>
                      <a:endParaRPr lang="en-US" sz="1800" b="0" dirty="0" smtClean="0"/>
                    </a:p>
                  </a:txBody>
                  <a:tcPr/>
                </a:tc>
                <a:extLst>
                  <a:ext uri="{0D108BD9-81ED-4DB2-BD59-A6C34878D82A}">
                    <a16:rowId xmlns:a16="http://schemas.microsoft.com/office/drawing/2014/main" val="1073824728"/>
                  </a:ext>
                </a:extLst>
              </a:tr>
              <a:tr h="370840">
                <a:tc>
                  <a:txBody>
                    <a:bodyPr/>
                    <a:lstStyle/>
                    <a:p>
                      <a:pPr algn="ctr"/>
                      <a:r>
                        <a:rPr lang="en-US" sz="1800" b="1" dirty="0" smtClean="0"/>
                        <a:t>K. Samantha Schaible</a:t>
                      </a:r>
                    </a:p>
                    <a:p>
                      <a:pPr algn="ctr"/>
                      <a:r>
                        <a:rPr lang="en-US" sz="1800" b="0" dirty="0" smtClean="0"/>
                        <a:t>Benefits Manager</a:t>
                      </a:r>
                    </a:p>
                  </a:txBody>
                  <a:tcPr/>
                </a:tc>
                <a:extLst>
                  <a:ext uri="{0D108BD9-81ED-4DB2-BD59-A6C34878D82A}">
                    <a16:rowId xmlns:a16="http://schemas.microsoft.com/office/drawing/2014/main" val="882862390"/>
                  </a:ext>
                </a:extLst>
              </a:tr>
              <a:tr h="370840">
                <a:tc>
                  <a:txBody>
                    <a:bodyPr/>
                    <a:lstStyle/>
                    <a:p>
                      <a:pPr algn="ctr"/>
                      <a:r>
                        <a:rPr lang="en-US" sz="1800" b="1" dirty="0" smtClean="0"/>
                        <a:t>Erin Ward</a:t>
                      </a:r>
                    </a:p>
                    <a:p>
                      <a:pPr algn="ctr"/>
                      <a:r>
                        <a:rPr lang="en-US" sz="1800" b="0" dirty="0" smtClean="0"/>
                        <a:t>Associate</a:t>
                      </a:r>
                      <a:r>
                        <a:rPr lang="en-US" sz="1800" b="0" baseline="0" dirty="0" smtClean="0"/>
                        <a:t> Dean, Student Services (Pocono)</a:t>
                      </a:r>
                      <a:endParaRPr lang="en-US" sz="1800" b="0" dirty="0" smtClean="0"/>
                    </a:p>
                  </a:txBody>
                  <a:tcPr/>
                </a:tc>
                <a:extLst>
                  <a:ext uri="{0D108BD9-81ED-4DB2-BD59-A6C34878D82A}">
                    <a16:rowId xmlns:a16="http://schemas.microsoft.com/office/drawing/2014/main" val="3970291068"/>
                  </a:ext>
                </a:extLst>
              </a:tr>
            </a:tbl>
          </a:graphicData>
        </a:graphic>
      </p:graphicFrame>
    </p:spTree>
    <p:extLst>
      <p:ext uri="{BB962C8B-B14F-4D97-AF65-F5344CB8AC3E}">
        <p14:creationId xmlns:p14="http://schemas.microsoft.com/office/powerpoint/2010/main" val="2540297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905413" y="-532"/>
            <a:ext cx="5333587" cy="6858532"/>
          </a:xfrm>
          <a:prstGeom prst="rect">
            <a:avLst/>
          </a:prstGeom>
        </p:spPr>
      </p:pic>
    </p:spTree>
    <p:extLst>
      <p:ext uri="{BB962C8B-B14F-4D97-AF65-F5344CB8AC3E}">
        <p14:creationId xmlns:p14="http://schemas.microsoft.com/office/powerpoint/2010/main" val="2657284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 It! Stop It! Report It!</a:t>
            </a:r>
            <a:endParaRPr lang="en-US" dirty="0"/>
          </a:p>
        </p:txBody>
      </p:sp>
      <p:sp>
        <p:nvSpPr>
          <p:cNvPr id="3" name="Content Placeholder 2"/>
          <p:cNvSpPr>
            <a:spLocks noGrp="1"/>
          </p:cNvSpPr>
          <p:nvPr>
            <p:ph idx="1"/>
          </p:nvPr>
        </p:nvSpPr>
        <p:spPr/>
        <p:txBody>
          <a:bodyPr/>
          <a:lstStyle/>
          <a:p>
            <a:r>
              <a:rPr lang="en-US" dirty="0" smtClean="0"/>
              <a:t>Reporting mechanism</a:t>
            </a:r>
          </a:p>
          <a:p>
            <a:pPr lvl="1"/>
            <a:r>
              <a:rPr lang="en-US" dirty="0" smtClean="0"/>
              <a:t>Online</a:t>
            </a:r>
          </a:p>
          <a:p>
            <a:pPr lvl="1"/>
            <a:r>
              <a:rPr lang="en-US" dirty="0" smtClean="0"/>
              <a:t>Anonymous</a:t>
            </a:r>
          </a:p>
          <a:p>
            <a:endParaRPr lang="en-US" dirty="0"/>
          </a:p>
          <a:p>
            <a:r>
              <a:rPr lang="en-US" dirty="0">
                <a:hlinkClick r:id="rId3"/>
              </a:rPr>
              <a:t>https://</a:t>
            </a:r>
            <a:r>
              <a:rPr lang="en-US" dirty="0" smtClean="0">
                <a:hlinkClick r:id="rId3"/>
              </a:rPr>
              <a:t>cm.maxient.com/reportingform.php?NorthamptonCC&amp;layout_id=5</a:t>
            </a:r>
            <a:endParaRPr lang="en-US" dirty="0" smtClean="0"/>
          </a:p>
          <a:p>
            <a:endParaRPr lang="en-US" dirty="0" smtClean="0"/>
          </a:p>
        </p:txBody>
      </p:sp>
    </p:spTree>
    <p:extLst>
      <p:ext uri="{BB962C8B-B14F-4D97-AF65-F5344CB8AC3E}">
        <p14:creationId xmlns:p14="http://schemas.microsoft.com/office/powerpoint/2010/main" val="1221465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 &amp; Retaliation</a:t>
            </a:r>
            <a:endParaRPr lang="en-US" dirty="0"/>
          </a:p>
        </p:txBody>
      </p:sp>
      <p:sp>
        <p:nvSpPr>
          <p:cNvPr id="3" name="Content Placeholder 2"/>
          <p:cNvSpPr>
            <a:spLocks noGrp="1"/>
          </p:cNvSpPr>
          <p:nvPr>
            <p:ph idx="1"/>
          </p:nvPr>
        </p:nvSpPr>
        <p:spPr/>
        <p:txBody>
          <a:bodyPr/>
          <a:lstStyle/>
          <a:p>
            <a:r>
              <a:rPr lang="en-US" dirty="0"/>
              <a:t>Will do everything in our power to investigate and respond </a:t>
            </a:r>
            <a:r>
              <a:rPr lang="en-US" dirty="0" smtClean="0"/>
              <a:t>consistent with alleged victim’s confidentiality request </a:t>
            </a:r>
            <a:endParaRPr lang="en-US" dirty="0"/>
          </a:p>
          <a:p>
            <a:endParaRPr lang="en-US" dirty="0" smtClean="0"/>
          </a:p>
          <a:p>
            <a:r>
              <a:rPr lang="en-US" dirty="0" smtClean="0"/>
              <a:t>Can’t ensure 100 % confidentiality</a:t>
            </a:r>
          </a:p>
          <a:p>
            <a:endParaRPr lang="en-US" dirty="0"/>
          </a:p>
          <a:p>
            <a:r>
              <a:rPr lang="en-US" dirty="0" smtClean="0"/>
              <a:t>Retaliation is illegal and will not be tolerated</a:t>
            </a:r>
          </a:p>
        </p:txBody>
      </p:sp>
    </p:spTree>
    <p:extLst>
      <p:ext uri="{BB962C8B-B14F-4D97-AF65-F5344CB8AC3E}">
        <p14:creationId xmlns:p14="http://schemas.microsoft.com/office/powerpoint/2010/main" val="3930751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to Remember</a:t>
            </a:r>
            <a:endParaRPr lang="en-US" dirty="0"/>
          </a:p>
        </p:txBody>
      </p:sp>
      <p:sp>
        <p:nvSpPr>
          <p:cNvPr id="3" name="Content Placeholder 2"/>
          <p:cNvSpPr>
            <a:spLocks noGrp="1"/>
          </p:cNvSpPr>
          <p:nvPr>
            <p:ph idx="1"/>
          </p:nvPr>
        </p:nvSpPr>
        <p:spPr/>
        <p:txBody>
          <a:bodyPr/>
          <a:lstStyle/>
          <a:p>
            <a:r>
              <a:rPr lang="en-US" dirty="0" smtClean="0"/>
              <a:t>Scope of Coverage</a:t>
            </a:r>
          </a:p>
          <a:p>
            <a:endParaRPr lang="en-US" dirty="0" smtClean="0"/>
          </a:p>
          <a:p>
            <a:r>
              <a:rPr lang="en-US" dirty="0" smtClean="0"/>
              <a:t>Mandatory Reporting</a:t>
            </a:r>
          </a:p>
          <a:p>
            <a:endParaRPr lang="en-US" dirty="0" smtClean="0"/>
          </a:p>
          <a:p>
            <a:r>
              <a:rPr lang="en-US" dirty="0" smtClean="0"/>
              <a:t>Who to Contact</a:t>
            </a:r>
          </a:p>
          <a:p>
            <a:endParaRPr lang="en-US" dirty="0" smtClean="0"/>
          </a:p>
          <a:p>
            <a:r>
              <a:rPr lang="en-US" dirty="0" smtClean="0"/>
              <a:t>Where to Get More Information</a:t>
            </a:r>
          </a:p>
          <a:p>
            <a:pPr lvl="1"/>
            <a:r>
              <a:rPr lang="en-US" dirty="0" smtClean="0"/>
              <a:t>northampton.edu/</a:t>
            </a:r>
            <a:r>
              <a:rPr lang="en-US" dirty="0" err="1" smtClean="0"/>
              <a:t>titleix</a:t>
            </a:r>
            <a:endParaRPr lang="en-US" dirty="0"/>
          </a:p>
        </p:txBody>
      </p:sp>
      <p:pic>
        <p:nvPicPr>
          <p:cNvPr id="4" name="Picture 3"/>
          <p:cNvPicPr>
            <a:picLocks noChangeAspect="1"/>
          </p:cNvPicPr>
          <p:nvPr/>
        </p:nvPicPr>
        <p:blipFill>
          <a:blip r:embed="rId3"/>
          <a:stretch>
            <a:fillRect/>
          </a:stretch>
        </p:blipFill>
        <p:spPr>
          <a:xfrm>
            <a:off x="4953000" y="2133600"/>
            <a:ext cx="3962400" cy="1981200"/>
          </a:xfrm>
          <a:prstGeom prst="rect">
            <a:avLst/>
          </a:prstGeom>
        </p:spPr>
      </p:pic>
    </p:spTree>
    <p:extLst>
      <p:ext uri="{BB962C8B-B14F-4D97-AF65-F5344CB8AC3E}">
        <p14:creationId xmlns:p14="http://schemas.microsoft.com/office/powerpoint/2010/main" val="2416421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effectLst>
                  <a:outerShdw blurRad="38100" dist="38100" dir="2700000" algn="tl">
                    <a:srgbClr val="000000">
                      <a:alpha val="43137"/>
                    </a:srgbClr>
                  </a:outerShdw>
                </a:effectLst>
              </a:rPr>
              <a:t>Questions</a:t>
            </a:r>
            <a:r>
              <a:rPr lang="en-US" sz="4800" dirty="0" smtClean="0">
                <a:effectLst>
                  <a:outerShdw blurRad="38100" dist="38100" dir="2700000" algn="tl">
                    <a:srgbClr val="000000">
                      <a:alpha val="43137"/>
                    </a:srgbClr>
                  </a:outerShdw>
                </a:effectLst>
              </a:rPr>
              <a:t>?</a:t>
            </a:r>
            <a:endParaRPr lang="en-US" dirty="0"/>
          </a:p>
        </p:txBody>
      </p:sp>
      <p:sp>
        <p:nvSpPr>
          <p:cNvPr id="3" name="Content Placeholder 2"/>
          <p:cNvSpPr>
            <a:spLocks noGrp="1"/>
          </p:cNvSpPr>
          <p:nvPr>
            <p:ph idx="1"/>
          </p:nvPr>
        </p:nvSpPr>
        <p:spPr/>
        <p:txBody>
          <a:bodyPr>
            <a:normAutofit/>
          </a:bodyPr>
          <a:lstStyle/>
          <a:p>
            <a:pPr marL="118872" indent="0" algn="ctr">
              <a:buNone/>
            </a:pPr>
            <a:r>
              <a:rPr lang="en-US" u="sng" dirty="0" smtClean="0"/>
              <a:t>Contact Info</a:t>
            </a:r>
          </a:p>
          <a:p>
            <a:pPr marL="118872" indent="0" algn="ctr">
              <a:buNone/>
            </a:pPr>
            <a:endParaRPr lang="en-US" sz="1200" dirty="0" smtClean="0"/>
          </a:p>
          <a:p>
            <a:pPr marL="118872" indent="0" algn="ctr">
              <a:buNone/>
            </a:pPr>
            <a:endParaRPr lang="en-US" sz="2200" dirty="0"/>
          </a:p>
          <a:p>
            <a:pPr marL="118872" indent="0" algn="ctr">
              <a:buNone/>
            </a:pPr>
            <a:r>
              <a:rPr lang="en-US" sz="2200" dirty="0" smtClean="0"/>
              <a:t>Brian Shegina</a:t>
            </a:r>
          </a:p>
          <a:p>
            <a:pPr marL="118872" indent="0" algn="ctr">
              <a:buNone/>
            </a:pPr>
            <a:r>
              <a:rPr lang="en-US" sz="2200" dirty="0" smtClean="0">
                <a:hlinkClick r:id="rId3"/>
              </a:rPr>
              <a:t>bshegina@northampton.edu</a:t>
            </a:r>
            <a:endParaRPr lang="en-US" sz="2200" dirty="0" smtClean="0"/>
          </a:p>
          <a:p>
            <a:pPr marL="118872" indent="0" algn="ctr">
              <a:buNone/>
            </a:pPr>
            <a:r>
              <a:rPr lang="en-US" sz="2200" dirty="0" smtClean="0"/>
              <a:t>610-861-5460</a:t>
            </a:r>
          </a:p>
          <a:p>
            <a:pPr marL="118872" indent="0" algn="ctr">
              <a:buNone/>
            </a:pPr>
            <a:r>
              <a:rPr lang="en-US" sz="2200" dirty="0" err="1" smtClean="0"/>
              <a:t>Kopecek</a:t>
            </a:r>
            <a:r>
              <a:rPr lang="en-US" sz="2200" dirty="0" smtClean="0"/>
              <a:t> Hall 237</a:t>
            </a:r>
          </a:p>
          <a:p>
            <a:pPr marL="118872" indent="0" algn="ctr">
              <a:buNone/>
            </a:pPr>
            <a:endParaRPr lang="en-US" dirty="0" smtClean="0"/>
          </a:p>
        </p:txBody>
      </p:sp>
    </p:spTree>
    <p:extLst>
      <p:ext uri="{BB962C8B-B14F-4D97-AF65-F5344CB8AC3E}">
        <p14:creationId xmlns:p14="http://schemas.microsoft.com/office/powerpoint/2010/main" val="2937049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Title IX - 1972</a:t>
            </a:r>
          </a:p>
          <a:p>
            <a:pPr lvl="1"/>
            <a:r>
              <a:rPr lang="en-US" dirty="0"/>
              <a:t>Title IX of the Education Amendments of 1972 </a:t>
            </a:r>
            <a:r>
              <a:rPr lang="en-US" dirty="0" smtClean="0"/>
              <a:t>is </a:t>
            </a:r>
            <a:r>
              <a:rPr lang="en-US" dirty="0"/>
              <a:t>a Federal civil rights law that </a:t>
            </a:r>
            <a:r>
              <a:rPr lang="en-US" u="sng" dirty="0"/>
              <a:t>prohibits discrimination on the basis of sex </a:t>
            </a:r>
            <a:r>
              <a:rPr lang="en-US" dirty="0"/>
              <a:t>in education programs and activities. All public and private elementary and secondary schools, school districts, colleges, and universities (hereinafter “schools”) receiving any Federal funds must comply with Title IX. Under Title IX, discrimination on the basis of sex can include </a:t>
            </a:r>
            <a:r>
              <a:rPr lang="en-US" u="sng" dirty="0"/>
              <a:t>sexual harassment </a:t>
            </a:r>
            <a:r>
              <a:rPr lang="en-US" dirty="0"/>
              <a:t>or s</a:t>
            </a:r>
            <a:r>
              <a:rPr lang="en-US" u="sng" dirty="0"/>
              <a:t>exual violence</a:t>
            </a:r>
            <a:r>
              <a:rPr lang="en-US" dirty="0"/>
              <a:t>, such as </a:t>
            </a:r>
            <a:r>
              <a:rPr lang="en-US" u="sng" dirty="0"/>
              <a:t>rape</a:t>
            </a:r>
            <a:r>
              <a:rPr lang="en-US" dirty="0"/>
              <a:t>, </a:t>
            </a:r>
            <a:r>
              <a:rPr lang="en-US" u="sng" dirty="0"/>
              <a:t>sexual assault</a:t>
            </a:r>
            <a:r>
              <a:rPr lang="en-US" dirty="0"/>
              <a:t>, </a:t>
            </a:r>
            <a:r>
              <a:rPr lang="en-US" u="sng" dirty="0"/>
              <a:t>sexual battery</a:t>
            </a:r>
            <a:r>
              <a:rPr lang="en-US" dirty="0"/>
              <a:t>, and </a:t>
            </a:r>
            <a:r>
              <a:rPr lang="en-US" u="sng" dirty="0"/>
              <a:t>sexual coercion</a:t>
            </a:r>
            <a:r>
              <a:rPr lang="en-US" dirty="0"/>
              <a:t>. </a:t>
            </a:r>
          </a:p>
          <a:p>
            <a:pPr lvl="1"/>
            <a:endParaRPr lang="en-US" dirty="0"/>
          </a:p>
        </p:txBody>
      </p:sp>
    </p:spTree>
    <p:extLst>
      <p:ext uri="{BB962C8B-B14F-4D97-AF65-F5344CB8AC3E}">
        <p14:creationId xmlns:p14="http://schemas.microsoft.com/office/powerpoint/2010/main" val="3605172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b="1" dirty="0" smtClean="0"/>
              <a:t>The importance of Title IX cannot be overstated</a:t>
            </a:r>
          </a:p>
          <a:p>
            <a:pPr lvl="1"/>
            <a:r>
              <a:rPr lang="en-US" dirty="0" smtClean="0"/>
              <a:t>As of </a:t>
            </a:r>
            <a:r>
              <a:rPr lang="en-US" dirty="0" smtClean="0"/>
              <a:t>2025, </a:t>
            </a:r>
            <a:r>
              <a:rPr lang="en-US" dirty="0" smtClean="0"/>
              <a:t>over </a:t>
            </a:r>
            <a:r>
              <a:rPr lang="en-US" u="sng" dirty="0" smtClean="0"/>
              <a:t>200</a:t>
            </a:r>
            <a:r>
              <a:rPr lang="en-US" dirty="0" smtClean="0"/>
              <a:t> colleges were under federal investigation for sexual assault cases.</a:t>
            </a:r>
          </a:p>
          <a:p>
            <a:pPr lvl="1"/>
            <a:r>
              <a:rPr lang="en-US" dirty="0" smtClean="0"/>
              <a:t>13% </a:t>
            </a:r>
            <a:r>
              <a:rPr lang="en-US" dirty="0"/>
              <a:t>of </a:t>
            </a:r>
            <a:r>
              <a:rPr lang="en-US" dirty="0" smtClean="0"/>
              <a:t>all students experience rape or sexual assault through physical force, violence or incapacitation (AAU climate survey, 2020).</a:t>
            </a:r>
          </a:p>
          <a:p>
            <a:pPr lvl="1"/>
            <a:r>
              <a:rPr lang="en-US" dirty="0" smtClean="0"/>
              <a:t>41% of </a:t>
            </a:r>
            <a:r>
              <a:rPr lang="en-US" dirty="0"/>
              <a:t>college students experience sexual </a:t>
            </a:r>
            <a:r>
              <a:rPr lang="en-US" dirty="0" smtClean="0"/>
              <a:t>harassment (AAU climate survey, 2020).</a:t>
            </a:r>
            <a:endParaRPr lang="en-US" dirty="0"/>
          </a:p>
          <a:p>
            <a:pPr lvl="1"/>
            <a:endParaRPr lang="en-US" dirty="0"/>
          </a:p>
        </p:txBody>
      </p:sp>
    </p:spTree>
    <p:extLst>
      <p:ext uri="{BB962C8B-B14F-4D97-AF65-F5344CB8AC3E}">
        <p14:creationId xmlns:p14="http://schemas.microsoft.com/office/powerpoint/2010/main" val="423560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IX consists of…</a:t>
            </a:r>
          </a:p>
        </p:txBody>
      </p:sp>
      <p:sp>
        <p:nvSpPr>
          <p:cNvPr id="3" name="Content Placeholder 2"/>
          <p:cNvSpPr>
            <a:spLocks noGrp="1"/>
          </p:cNvSpPr>
          <p:nvPr>
            <p:ph sz="half" idx="1"/>
          </p:nvPr>
        </p:nvSpPr>
        <p:spPr/>
        <p:txBody>
          <a:bodyPr/>
          <a:lstStyle/>
          <a:p>
            <a:r>
              <a:rPr lang="en-US" dirty="0" smtClean="0"/>
              <a:t>Sexual </a:t>
            </a:r>
            <a:r>
              <a:rPr lang="en-US" dirty="0" smtClean="0"/>
              <a:t>Harassment</a:t>
            </a:r>
          </a:p>
          <a:p>
            <a:r>
              <a:rPr lang="en-US" dirty="0" smtClean="0"/>
              <a:t>Sexual Violence</a:t>
            </a:r>
          </a:p>
          <a:p>
            <a:r>
              <a:rPr lang="en-US" dirty="0" smtClean="0"/>
              <a:t>Rape</a:t>
            </a:r>
          </a:p>
          <a:p>
            <a:r>
              <a:rPr lang="en-US" dirty="0" smtClean="0"/>
              <a:t>Sexual Assault</a:t>
            </a:r>
          </a:p>
          <a:p>
            <a:r>
              <a:rPr lang="en-US" dirty="0" smtClean="0"/>
              <a:t>Sexual Battery </a:t>
            </a:r>
          </a:p>
          <a:p>
            <a:r>
              <a:rPr lang="en-US" dirty="0" smtClean="0"/>
              <a:t>Sexual Coercion</a:t>
            </a:r>
          </a:p>
          <a:p>
            <a:r>
              <a:rPr lang="en-US" dirty="0" smtClean="0"/>
              <a:t>Unwanted </a:t>
            </a:r>
            <a:r>
              <a:rPr lang="en-US" dirty="0"/>
              <a:t>touching</a:t>
            </a:r>
          </a:p>
          <a:p>
            <a:endParaRPr lang="en-US" dirty="0"/>
          </a:p>
        </p:txBody>
      </p:sp>
      <p:sp>
        <p:nvSpPr>
          <p:cNvPr id="4" name="Content Placeholder 3"/>
          <p:cNvSpPr>
            <a:spLocks noGrp="1"/>
          </p:cNvSpPr>
          <p:nvPr>
            <p:ph sz="half" idx="2"/>
          </p:nvPr>
        </p:nvSpPr>
        <p:spPr/>
        <p:txBody>
          <a:bodyPr/>
          <a:lstStyle/>
          <a:p>
            <a:r>
              <a:rPr lang="en-US" dirty="0" smtClean="0"/>
              <a:t>Dating Violence</a:t>
            </a:r>
          </a:p>
          <a:p>
            <a:r>
              <a:rPr lang="en-US" dirty="0" smtClean="0"/>
              <a:t>Sexually motivated stalking</a:t>
            </a:r>
          </a:p>
          <a:p>
            <a:r>
              <a:rPr lang="en-US" dirty="0" smtClean="0"/>
              <a:t>Domestic &amp; Partner violence</a:t>
            </a:r>
          </a:p>
          <a:p>
            <a:r>
              <a:rPr lang="en-US" b="1" dirty="0" smtClean="0"/>
              <a:t>Any and all discrimination based on </a:t>
            </a:r>
            <a:r>
              <a:rPr lang="en-US" b="1" dirty="0" smtClean="0"/>
              <a:t>sex</a:t>
            </a:r>
            <a:endParaRPr lang="en-US" b="1" dirty="0"/>
          </a:p>
        </p:txBody>
      </p:sp>
    </p:spTree>
    <p:extLst>
      <p:ext uri="{BB962C8B-B14F-4D97-AF65-F5344CB8AC3E}">
        <p14:creationId xmlns:p14="http://schemas.microsoft.com/office/powerpoint/2010/main" val="1763604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Important Definitions</a:t>
            </a:r>
            <a:endParaRPr lang="en-US" dirty="0"/>
          </a:p>
        </p:txBody>
      </p:sp>
      <p:sp>
        <p:nvSpPr>
          <p:cNvPr id="6" name="Content Placeholder 5"/>
          <p:cNvSpPr>
            <a:spLocks noGrp="1"/>
          </p:cNvSpPr>
          <p:nvPr>
            <p:ph idx="1"/>
          </p:nvPr>
        </p:nvSpPr>
        <p:spPr/>
        <p:txBody>
          <a:bodyPr/>
          <a:lstStyle/>
          <a:p>
            <a:pPr marL="438912" lvl="1" indent="-320040">
              <a:spcBef>
                <a:spcPts val="0"/>
              </a:spcBef>
              <a:buClr>
                <a:schemeClr val="accent1"/>
              </a:buClr>
              <a:buSzPct val="80000"/>
              <a:buFont typeface="Wingdings 2"/>
              <a:buChar char=""/>
            </a:pPr>
            <a:r>
              <a:rPr lang="en-US" b="1" dirty="0" smtClean="0"/>
              <a:t>Sexual Harassment </a:t>
            </a:r>
            <a:r>
              <a:rPr lang="en-US" dirty="0" smtClean="0"/>
              <a:t>- </a:t>
            </a:r>
            <a:r>
              <a:rPr lang="en-US" dirty="0"/>
              <a:t>includes unwelcome sexual advances, requests for sexual favors, and other verbal, nonverbal, or physical conduct of a sexual nature</a:t>
            </a:r>
            <a:r>
              <a:rPr lang="en-US" dirty="0" smtClean="0"/>
              <a:t>.</a:t>
            </a:r>
          </a:p>
          <a:p>
            <a:pPr marL="438912" lvl="1" indent="-320040">
              <a:spcBef>
                <a:spcPts val="0"/>
              </a:spcBef>
              <a:buClr>
                <a:schemeClr val="accent1"/>
              </a:buClr>
              <a:buSzPct val="80000"/>
              <a:buFont typeface="Wingdings 2"/>
              <a:buChar char=""/>
            </a:pPr>
            <a:r>
              <a:rPr lang="en-US" b="1" dirty="0"/>
              <a:t>Sexual violence  </a:t>
            </a:r>
            <a:r>
              <a:rPr lang="en-US" dirty="0"/>
              <a:t>- </a:t>
            </a:r>
            <a:r>
              <a:rPr lang="en-US" dirty="0" smtClean="0"/>
              <a:t>physical </a:t>
            </a:r>
            <a:r>
              <a:rPr lang="en-US" dirty="0"/>
              <a:t>sexual acts </a:t>
            </a:r>
            <a:r>
              <a:rPr lang="en-US" u="sng" dirty="0"/>
              <a:t>perpetrated against a person’s will</a:t>
            </a:r>
            <a:r>
              <a:rPr lang="en-US" dirty="0"/>
              <a:t> or where a person is </a:t>
            </a:r>
            <a:r>
              <a:rPr lang="en-US" u="sng" dirty="0"/>
              <a:t>incapable of giving consent</a:t>
            </a:r>
            <a:r>
              <a:rPr lang="en-US" dirty="0"/>
              <a:t> due to the victim’s use of drugs or alcohol</a:t>
            </a:r>
          </a:p>
          <a:p>
            <a:pPr marL="438912" lvl="1" indent="-320040">
              <a:spcBef>
                <a:spcPts val="0"/>
              </a:spcBef>
              <a:buClr>
                <a:schemeClr val="accent1"/>
              </a:buClr>
              <a:buSzPct val="80000"/>
              <a:buFont typeface="Wingdings 2"/>
              <a:buChar char=""/>
            </a:pPr>
            <a:endParaRPr lang="en-US" dirty="0"/>
          </a:p>
          <a:p>
            <a:endParaRPr lang="en-US" dirty="0" smtClean="0"/>
          </a:p>
          <a:p>
            <a:endParaRPr lang="en-US" dirty="0"/>
          </a:p>
        </p:txBody>
      </p:sp>
    </p:spTree>
    <p:extLst>
      <p:ext uri="{BB962C8B-B14F-4D97-AF65-F5344CB8AC3E}">
        <p14:creationId xmlns:p14="http://schemas.microsoft.com/office/powerpoint/2010/main" val="1084813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Roles @ NCC</a:t>
            </a:r>
            <a:endParaRPr lang="en-US" dirty="0"/>
          </a:p>
        </p:txBody>
      </p:sp>
      <p:sp>
        <p:nvSpPr>
          <p:cNvPr id="3" name="Content Placeholder 2"/>
          <p:cNvSpPr>
            <a:spLocks noGrp="1"/>
          </p:cNvSpPr>
          <p:nvPr>
            <p:ph idx="1"/>
          </p:nvPr>
        </p:nvSpPr>
        <p:spPr/>
        <p:txBody>
          <a:bodyPr/>
          <a:lstStyle/>
          <a:p>
            <a:r>
              <a:rPr lang="en-US" smtClean="0"/>
              <a:t>Employees</a:t>
            </a:r>
            <a:endParaRPr lang="en-US" dirty="0" smtClean="0"/>
          </a:p>
          <a:p>
            <a:pPr lvl="1"/>
            <a:r>
              <a:rPr lang="en-US" u="sng" dirty="0" smtClean="0"/>
              <a:t>Everyone</a:t>
            </a:r>
            <a:r>
              <a:rPr lang="en-US" dirty="0"/>
              <a:t> </a:t>
            </a:r>
            <a:r>
              <a:rPr lang="en-US" dirty="0" smtClean="0"/>
              <a:t> (except Counseling &amp; Health and Wellness staff)</a:t>
            </a:r>
          </a:p>
          <a:p>
            <a:pPr lvl="1"/>
            <a:r>
              <a:rPr lang="en-US" dirty="0" smtClean="0"/>
              <a:t>Mandatory Reporter = Obligated to report</a:t>
            </a:r>
          </a:p>
          <a:p>
            <a:pPr lvl="2"/>
            <a:r>
              <a:rPr lang="en-US" dirty="0" smtClean="0"/>
              <a:t>Do not take matters into your own hands</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448164">
            <a:off x="3730309" y="4608153"/>
            <a:ext cx="4597422" cy="12197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923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Roles @ NCC</a:t>
            </a:r>
            <a:endParaRPr lang="en-US" dirty="0"/>
          </a:p>
        </p:txBody>
      </p:sp>
      <p:sp>
        <p:nvSpPr>
          <p:cNvPr id="3" name="Content Placeholder 2"/>
          <p:cNvSpPr>
            <a:spLocks noGrp="1"/>
          </p:cNvSpPr>
          <p:nvPr>
            <p:ph idx="1"/>
          </p:nvPr>
        </p:nvSpPr>
        <p:spPr/>
        <p:txBody>
          <a:bodyPr/>
          <a:lstStyle/>
          <a:p>
            <a:r>
              <a:rPr lang="en-US" dirty="0" smtClean="0"/>
              <a:t>Institutional</a:t>
            </a:r>
          </a:p>
          <a:p>
            <a:pPr lvl="1"/>
            <a:r>
              <a:rPr lang="en-US" dirty="0" smtClean="0"/>
              <a:t>If an institution </a:t>
            </a:r>
            <a:r>
              <a:rPr lang="en-US" dirty="0"/>
              <a:t>knows or reasonably should know about sexual harassment that creates a hostile environment, Title IX </a:t>
            </a:r>
            <a:r>
              <a:rPr lang="en-US" b="1" dirty="0"/>
              <a:t>requires immediate action </a:t>
            </a:r>
            <a:r>
              <a:rPr lang="en-US" dirty="0"/>
              <a:t>to eliminate the harassment, prevent its recurrence, and address its effects.</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5181600"/>
            <a:ext cx="4212537" cy="892980"/>
          </a:xfrm>
          <a:prstGeom prst="rect">
            <a:avLst/>
          </a:prstGeom>
        </p:spPr>
      </p:pic>
    </p:spTree>
    <p:extLst>
      <p:ext uri="{BB962C8B-B14F-4D97-AF65-F5344CB8AC3E}">
        <p14:creationId xmlns:p14="http://schemas.microsoft.com/office/powerpoint/2010/main" val="374963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Your IX</a:t>
            </a:r>
            <a:endParaRPr lang="en-US" dirty="0"/>
          </a:p>
        </p:txBody>
      </p:sp>
      <p:sp>
        <p:nvSpPr>
          <p:cNvPr id="3" name="Content Placeholder 2"/>
          <p:cNvSpPr>
            <a:spLocks noGrp="1"/>
          </p:cNvSpPr>
          <p:nvPr>
            <p:ph idx="1"/>
          </p:nvPr>
        </p:nvSpPr>
        <p:spPr/>
        <p:txBody>
          <a:bodyPr/>
          <a:lstStyle/>
          <a:p>
            <a:r>
              <a:rPr lang="en-US" dirty="0" smtClean="0">
                <a:hlinkClick r:id="rId3"/>
              </a:rPr>
              <a:t>9 things to know about Title IX in 89 seconds</a:t>
            </a:r>
            <a:endParaRPr lang="en-US" dirty="0" smtClean="0"/>
          </a:p>
          <a:p>
            <a:endParaRPr lang="en-US" dirty="0"/>
          </a:p>
        </p:txBody>
      </p:sp>
      <p:pic>
        <p:nvPicPr>
          <p:cNvPr id="1026" name="Picture 2" descr="http://knowyourix.org/wp-content/uploads/2013/07/logo.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0201" y="4876800"/>
            <a:ext cx="4222749" cy="10858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knowyourix.org/wp-content/uploads/2013/07/531650_289441587854354_1275214354_n.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14400" y="4648200"/>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831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situations </a:t>
            </a:r>
            <a:endParaRPr lang="en-US" dirty="0"/>
          </a:p>
        </p:txBody>
      </p:sp>
      <p:sp>
        <p:nvSpPr>
          <p:cNvPr id="3" name="Content Placeholder 2"/>
          <p:cNvSpPr>
            <a:spLocks noGrp="1"/>
          </p:cNvSpPr>
          <p:nvPr>
            <p:ph idx="1"/>
          </p:nvPr>
        </p:nvSpPr>
        <p:spPr/>
        <p:txBody>
          <a:bodyPr/>
          <a:lstStyle/>
          <a:p>
            <a:r>
              <a:rPr lang="en-US" dirty="0" smtClean="0"/>
              <a:t>A student comes to you and states that a classmate is continuously asking her out on dates after she has said no several times. These requests continue to happen in person and through social media.</a:t>
            </a:r>
          </a:p>
          <a:p>
            <a:endParaRPr lang="en-US" dirty="0" smtClean="0"/>
          </a:p>
          <a:p>
            <a:r>
              <a:rPr lang="en-US" dirty="0" smtClean="0"/>
              <a:t>A student reports that they were touched inappropriately by another student in the residence halls. </a:t>
            </a:r>
          </a:p>
          <a:p>
            <a:pPr marL="118872" indent="0">
              <a:buNone/>
            </a:pPr>
            <a:endParaRPr lang="en-US" dirty="0"/>
          </a:p>
        </p:txBody>
      </p:sp>
    </p:spTree>
    <p:extLst>
      <p:ext uri="{BB962C8B-B14F-4D97-AF65-F5344CB8AC3E}">
        <p14:creationId xmlns:p14="http://schemas.microsoft.com/office/powerpoint/2010/main" val="6285970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1677</TotalTime>
  <Words>608</Words>
  <Application>Microsoft Office PowerPoint</Application>
  <PresentationFormat>On-screen Show (4:3)</PresentationFormat>
  <Paragraphs>109</Paragraphs>
  <Slides>17</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Corbel</vt:lpstr>
      <vt:lpstr>Wingdings</vt:lpstr>
      <vt:lpstr>Wingdings 2</vt:lpstr>
      <vt:lpstr>Wingdings 3</vt:lpstr>
      <vt:lpstr>Module</vt:lpstr>
      <vt:lpstr>Title IX: What It Is and Why It Matters To You</vt:lpstr>
      <vt:lpstr>Introduction</vt:lpstr>
      <vt:lpstr>Introduction</vt:lpstr>
      <vt:lpstr>Title IX consists of…</vt:lpstr>
      <vt:lpstr>Important Definitions</vt:lpstr>
      <vt:lpstr>Roles @ NCC</vt:lpstr>
      <vt:lpstr>Roles @ NCC</vt:lpstr>
      <vt:lpstr>Know Your IX</vt:lpstr>
      <vt:lpstr>Example situations </vt:lpstr>
      <vt:lpstr>Example situations</vt:lpstr>
      <vt:lpstr>Website</vt:lpstr>
      <vt:lpstr>Title IX Coordinators</vt:lpstr>
      <vt:lpstr>PowerPoint Presentation</vt:lpstr>
      <vt:lpstr>See It! Stop It! Report It!</vt:lpstr>
      <vt:lpstr>Confidentiality &amp; Retaliation</vt:lpstr>
      <vt:lpstr>Key Points to Remember</vt:lpstr>
      <vt:lpstr>Questions?</vt:lpstr>
    </vt:vector>
  </TitlesOfParts>
  <Company>Northampton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Brian J. Shegina</cp:lastModifiedBy>
  <cp:revision>74</cp:revision>
  <cp:lastPrinted>2016-10-17T13:32:18Z</cp:lastPrinted>
  <dcterms:created xsi:type="dcterms:W3CDTF">2014-12-23T15:02:12Z</dcterms:created>
  <dcterms:modified xsi:type="dcterms:W3CDTF">2025-02-19T13:48:04Z</dcterms:modified>
</cp:coreProperties>
</file>