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397" r:id="rId1"/>
  </p:sldMasterIdLst>
  <p:notesMasterIdLst>
    <p:notesMasterId r:id="rId26"/>
  </p:notesMasterIdLst>
  <p:handoutMasterIdLst>
    <p:handoutMasterId r:id="rId27"/>
  </p:handoutMasterIdLst>
  <p:sldIdLst>
    <p:sldId id="256" r:id="rId2"/>
    <p:sldId id="294" r:id="rId3"/>
    <p:sldId id="281" r:id="rId4"/>
    <p:sldId id="280" r:id="rId5"/>
    <p:sldId id="295" r:id="rId6"/>
    <p:sldId id="261" r:id="rId7"/>
    <p:sldId id="298" r:id="rId8"/>
    <p:sldId id="299" r:id="rId9"/>
    <p:sldId id="300" r:id="rId10"/>
    <p:sldId id="301" r:id="rId11"/>
    <p:sldId id="302" r:id="rId12"/>
    <p:sldId id="296" r:id="rId13"/>
    <p:sldId id="297" r:id="rId14"/>
    <p:sldId id="308" r:id="rId15"/>
    <p:sldId id="282" r:id="rId16"/>
    <p:sldId id="285" r:id="rId17"/>
    <p:sldId id="292" r:id="rId18"/>
    <p:sldId id="291" r:id="rId19"/>
    <p:sldId id="303" r:id="rId20"/>
    <p:sldId id="304" r:id="rId21"/>
    <p:sldId id="305" r:id="rId22"/>
    <p:sldId id="306" r:id="rId23"/>
    <p:sldId id="307" r:id="rId24"/>
    <p:sldId id="277" r:id="rId2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C80"/>
    <a:srgbClr val="EBFFFE"/>
    <a:srgbClr val="D1DDFF"/>
    <a:srgbClr val="D9E8FF"/>
    <a:srgbClr val="F4CA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2" autoAdjust="0"/>
    <p:restoredTop sz="94660"/>
  </p:normalViewPr>
  <p:slideViewPr>
    <p:cSldViewPr snapToGrid="0" snapToObjects="1">
      <p:cViewPr varScale="1">
        <p:scale>
          <a:sx n="86" d="100"/>
          <a:sy n="86" d="100"/>
        </p:scale>
        <p:origin x="1134" y="90"/>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FAF4EE0-B075-A04D-A386-A639FF2372AA}" type="datetimeFigureOut">
              <a:rPr lang="en-US" smtClean="0"/>
              <a:t>10/7/2021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12C6B84-8FD8-754C-87C6-AE1EC46689D5}" type="slidenum">
              <a:rPr lang="en-US" smtClean="0"/>
              <a:t>‹#›</a:t>
            </a:fld>
            <a:endParaRPr lang="en-US"/>
          </a:p>
        </p:txBody>
      </p:sp>
    </p:spTree>
    <p:extLst>
      <p:ext uri="{BB962C8B-B14F-4D97-AF65-F5344CB8AC3E}">
        <p14:creationId xmlns:p14="http://schemas.microsoft.com/office/powerpoint/2010/main" val="2899542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0053BF-D7F3-184B-B528-94ABC6685BA1}" type="datetimeFigureOut">
              <a:rPr lang="en-US" smtClean="0"/>
              <a:t>10/7/2021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5995A2D-9032-C74F-829D-D4DA21F48466}" type="slidenum">
              <a:rPr lang="en-US" smtClean="0"/>
              <a:t>‹#›</a:t>
            </a:fld>
            <a:endParaRPr lang="en-US"/>
          </a:p>
        </p:txBody>
      </p:sp>
    </p:spTree>
    <p:extLst>
      <p:ext uri="{BB962C8B-B14F-4D97-AF65-F5344CB8AC3E}">
        <p14:creationId xmlns:p14="http://schemas.microsoft.com/office/powerpoint/2010/main" val="14453352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654324574"/>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74025865"/>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92412157"/>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750454" y="274637"/>
            <a:ext cx="7936345" cy="1143001"/>
          </a:xfrm>
          <a:prstGeom prst="rect">
            <a:avLst/>
          </a:prstGeom>
          <a:solidFill>
            <a:srgbClr val="1A4C80">
              <a:alpha val="92000"/>
            </a:srgb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lvl1pPr>
              <a:defRPr>
                <a:solidFill>
                  <a:schemeClr val="tx1">
                    <a:lumMod val="85000"/>
                  </a:schemeClr>
                </a:solidFill>
              </a:defRPr>
            </a:lvl1pPr>
            <a:lvl2pPr>
              <a:defRPr>
                <a:solidFill>
                  <a:schemeClr val="tx1">
                    <a:lumMod val="85000"/>
                  </a:schemeClr>
                </a:solidFill>
              </a:defRPr>
            </a:lvl2pPr>
            <a:lvl3pPr>
              <a:defRPr>
                <a:solidFill>
                  <a:schemeClr val="tx1">
                    <a:lumMod val="85000"/>
                  </a:schemeClr>
                </a:solidFill>
              </a:defRPr>
            </a:lvl3pPr>
            <a:lvl4pPr>
              <a:defRPr>
                <a:solidFill>
                  <a:schemeClr val="tx1">
                    <a:lumMod val="85000"/>
                  </a:schemeClr>
                </a:solidFill>
              </a:defRPr>
            </a:lvl4pPr>
            <a:lvl5pPr>
              <a:defRPr>
                <a:solidFill>
                  <a:schemeClr val="tx1">
                    <a:lumMod val="8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Northampton Logo PP.png"/>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18900000">
            <a:off x="276045" y="273735"/>
            <a:ext cx="1290113" cy="1287070"/>
          </a:xfrm>
          <a:prstGeom prst="rect">
            <a:avLst/>
          </a:prstGeom>
          <a:ln>
            <a:solidFill>
              <a:srgbClr val="FFFFFF"/>
            </a:solidFill>
          </a:ln>
        </p:spPr>
      </p:pic>
      <p:sp>
        <p:nvSpPr>
          <p:cNvPr id="2" name="Title 1"/>
          <p:cNvSpPr>
            <a:spLocks noGrp="1"/>
          </p:cNvSpPr>
          <p:nvPr>
            <p:ph type="title"/>
          </p:nvPr>
        </p:nvSpPr>
        <p:spPr>
          <a:xfrm>
            <a:off x="1814634" y="274637"/>
            <a:ext cx="6872166" cy="1143001"/>
          </a:xfrm>
        </p:spPr>
        <p:txBody>
          <a:bodyPr/>
          <a:lstStyle>
            <a:lvl1pPr>
              <a:defRPr>
                <a:solidFill>
                  <a:schemeClr val="tx1">
                    <a:lumMod val="95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246421964"/>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506527108"/>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2016838"/>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18758196"/>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DED56F6-EC3E-014C-A79A-B8B6F989C90F}" type="datetimeFigureOut">
              <a:rPr lang="en-US" smtClean="0"/>
              <a:t>10/7/2021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77A71AD-ACFC-A141-A55D-5BFE0C5B6C74}" type="slidenum">
              <a:rPr lang="en-US" smtClean="0"/>
              <a:t>‹#›</a:t>
            </a:fld>
            <a:endParaRPr lang="en-US"/>
          </a:p>
        </p:txBody>
      </p:sp>
    </p:spTree>
    <p:extLst>
      <p:ext uri="{BB962C8B-B14F-4D97-AF65-F5344CB8AC3E}">
        <p14:creationId xmlns:p14="http://schemas.microsoft.com/office/powerpoint/2010/main" val="2906746366"/>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DED56F6-EC3E-014C-A79A-B8B6F989C90F}" type="datetimeFigureOut">
              <a:rPr lang="en-US" smtClean="0"/>
              <a:t>10/7/2021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77A71AD-ACFC-A141-A55D-5BFE0C5B6C74}" type="slidenum">
              <a:rPr lang="en-US" smtClean="0"/>
              <a:t>‹#›</a:t>
            </a:fld>
            <a:endParaRPr lang="en-US"/>
          </a:p>
        </p:txBody>
      </p:sp>
    </p:spTree>
    <p:extLst>
      <p:ext uri="{BB962C8B-B14F-4D97-AF65-F5344CB8AC3E}">
        <p14:creationId xmlns:p14="http://schemas.microsoft.com/office/powerpoint/2010/main" val="3739208023"/>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DED56F6-EC3E-014C-A79A-B8B6F989C90F}" type="datetimeFigureOut">
              <a:rPr lang="en-US" smtClean="0"/>
              <a:t>10/7/2021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180596747"/>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DED56F6-EC3E-014C-A79A-B8B6F989C90F}" type="datetimeFigureOut">
              <a:rPr lang="en-US" smtClean="0"/>
              <a:t>10/7/2021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77A71AD-ACFC-A141-A55D-5BFE0C5B6C74}" type="slidenum">
              <a:rPr lang="en-US" smtClean="0"/>
              <a:t>‹#›</a:t>
            </a:fld>
            <a:endParaRPr lang="en-US"/>
          </a:p>
        </p:txBody>
      </p:sp>
    </p:spTree>
    <p:extLst>
      <p:ext uri="{BB962C8B-B14F-4D97-AF65-F5344CB8AC3E}">
        <p14:creationId xmlns:p14="http://schemas.microsoft.com/office/powerpoint/2010/main" val="2763067618"/>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UpDiag">
          <a:fgClr>
            <a:srgbClr val="1A4C80"/>
          </a:fgClr>
          <a:bgClr>
            <a:schemeClr val="bg1"/>
          </a:bgClr>
        </a:pattFill>
        <a:effectLst/>
      </p:bgPr>
    </p:bg>
    <p:spTree>
      <p:nvGrpSpPr>
        <p:cNvPr id="1" name=""/>
        <p:cNvGrpSpPr/>
        <p:nvPr/>
      </p:nvGrpSpPr>
      <p:grpSpPr>
        <a:xfrm>
          <a:off x="0" y="0"/>
          <a:ext cx="0" cy="0"/>
          <a:chOff x="0" y="0"/>
          <a:chExt cx="0" cy="0"/>
        </a:xfrm>
      </p:grpSpPr>
      <p:pic>
        <p:nvPicPr>
          <p:cNvPr id="71" name="Picture 70" descr="Screen Shot 2014-11-20 at 11.46.57 AM.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57818" cy="6879524"/>
          </a:xfrm>
          <a:prstGeom prst="rect">
            <a:avLst/>
          </a:prstGeom>
        </p:spPr>
      </p:pic>
      <p:sp>
        <p:nvSpPr>
          <p:cNvPr id="3" name="Text Placeholder 2"/>
          <p:cNvSpPr>
            <a:spLocks noGrp="1"/>
          </p:cNvSpPr>
          <p:nvPr>
            <p:ph type="body" idx="1"/>
          </p:nvPr>
        </p:nvSpPr>
        <p:spPr>
          <a:xfrm>
            <a:off x="457200" y="1801327"/>
            <a:ext cx="8229600" cy="473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457200" y="274637"/>
            <a:ext cx="8229600" cy="114300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1" name="Rectangle 10"/>
          <p:cNvSpPr/>
          <p:nvPr userDrawn="1"/>
        </p:nvSpPr>
        <p:spPr>
          <a:xfrm>
            <a:off x="457200" y="172078"/>
            <a:ext cx="8229600" cy="6260090"/>
          </a:xfrm>
          <a:prstGeom prst="rect">
            <a:avLst/>
          </a:prstGeom>
          <a:solidFill>
            <a:schemeClr val="bg1">
              <a:alpha val="37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3753801"/>
      </p:ext>
    </p:extLst>
  </p:cSld>
  <p:clrMap bg1="dk1" tx1="lt1" bg2="dk2" tx2="lt2" accent1="accent1" accent2="accent2" accent3="accent3" accent4="accent4" accent5="accent5" accent6="accent6" hlink="hlink" folHlink="folHlink"/>
  <p:sldLayoutIdLst>
    <p:sldLayoutId id="2147485398" r:id="rId1"/>
    <p:sldLayoutId id="2147485399" r:id="rId2"/>
    <p:sldLayoutId id="2147485400" r:id="rId3"/>
    <p:sldLayoutId id="2147485401" r:id="rId4"/>
    <p:sldLayoutId id="2147485402" r:id="rId5"/>
    <p:sldLayoutId id="2147485403" r:id="rId6"/>
    <p:sldLayoutId id="2147485404" r:id="rId7"/>
    <p:sldLayoutId id="2147485405" r:id="rId8"/>
    <p:sldLayoutId id="2147485406" r:id="rId9"/>
    <p:sldLayoutId id="2147485407" r:id="rId10"/>
    <p:sldLayoutId id="2147485408" r:id="rId11"/>
  </p:sldLayoutIdLst>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9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9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9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9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9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QDhKM8qWWBM"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northampton.edu/campus-life/office-of-student-affairs-and-enrollment/reporting-concerns-and-complaints.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m07C3Sne9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5kNG78T9N5c"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lFAs9fegJsI"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9" descr="C:\Users\jrsnyder\Downloads\NCCLong.jpg"/>
          <p:cNvPicPr>
            <a:picLocks noChangeAspect="1" noChangeArrowheads="1"/>
          </p:cNvPicPr>
          <p:nvPr/>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854765" y="143409"/>
            <a:ext cx="7434470" cy="1486282"/>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7" name="Title 6"/>
          <p:cNvSpPr>
            <a:spLocks noGrp="1"/>
          </p:cNvSpPr>
          <p:nvPr>
            <p:ph type="ctrTitle"/>
          </p:nvPr>
        </p:nvSpPr>
        <p:spPr>
          <a:xfrm>
            <a:off x="854765" y="2667363"/>
            <a:ext cx="7772400" cy="2400396"/>
          </a:xfrm>
        </p:spPr>
        <p:txBody>
          <a:bodyPr/>
          <a:lstStyle/>
          <a:p>
            <a:r>
              <a:rPr lang="en-US" dirty="0" smtClean="0"/>
              <a:t>Title IX and Why It Is Important</a:t>
            </a:r>
            <a:endParaRPr lang="en-US" dirty="0"/>
          </a:p>
        </p:txBody>
      </p:sp>
    </p:spTree>
    <p:extLst>
      <p:ext uri="{BB962C8B-B14F-4D97-AF65-F5344CB8AC3E}">
        <p14:creationId xmlns:p14="http://schemas.microsoft.com/office/powerpoint/2010/main" val="2742688947"/>
      </p:ext>
    </p:extLst>
  </p:cSld>
  <p:clrMapOvr>
    <a:masterClrMapping/>
  </p:clrMapOvr>
  <mc:AlternateContent xmlns:mc="http://schemas.openxmlformats.org/markup-compatibility/2006" xmlns:p14="http://schemas.microsoft.com/office/powerpoint/2010/main">
    <mc:Choice Requires="p14">
      <p:transition p14:dur="100" advClick="0" advTm="3739">
        <p:cut/>
      </p:transition>
    </mc:Choice>
    <mc:Fallback xmlns="">
      <p:transition xmlns:p14="http://schemas.microsoft.com/office/powerpoint/2010/main" advClick="0" advTm="3739">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Sexual harassment is unwelcome sexual- or gender-based verbal, written, online, and/or physical conduct.</a:t>
            </a:r>
          </a:p>
          <a:p>
            <a:r>
              <a:rPr lang="en-US" sz="2400" dirty="0"/>
              <a:t>"Sexual harassment in education includes any unwanted and unwelcome sexual behavior that significantly interferes with a student's access to educational opportunities. The Supreme Court has confirmed that schools have an obligation under Title IX to prevent and address harassment against students, regardless of whether the harassment is perpetrated by peers, teachers, or other school officials" (Title IX, 1972).</a:t>
            </a:r>
          </a:p>
        </p:txBody>
      </p:sp>
      <p:sp>
        <p:nvSpPr>
          <p:cNvPr id="3" name="Title 2"/>
          <p:cNvSpPr>
            <a:spLocks noGrp="1"/>
          </p:cNvSpPr>
          <p:nvPr>
            <p:ph type="title"/>
          </p:nvPr>
        </p:nvSpPr>
        <p:spPr/>
        <p:txBody>
          <a:bodyPr/>
          <a:lstStyle/>
          <a:p>
            <a:r>
              <a:rPr lang="en-US" dirty="0" smtClean="0"/>
              <a:t>Sexual Harassment</a:t>
            </a:r>
            <a:endParaRPr lang="en-US" dirty="0"/>
          </a:p>
        </p:txBody>
      </p:sp>
    </p:spTree>
    <p:extLst>
      <p:ext uri="{BB962C8B-B14F-4D97-AF65-F5344CB8AC3E}">
        <p14:creationId xmlns:p14="http://schemas.microsoft.com/office/powerpoint/2010/main" val="1022685245"/>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Unwelcome physical contact</a:t>
            </a:r>
          </a:p>
          <a:p>
            <a:r>
              <a:rPr lang="en-US" dirty="0"/>
              <a:t>Continued expression of sexual interest after being informed that the interest is unwelcome</a:t>
            </a:r>
          </a:p>
          <a:p>
            <a:r>
              <a:rPr lang="en-US" dirty="0"/>
              <a:t>Requests for sexual favors</a:t>
            </a:r>
          </a:p>
          <a:p>
            <a:r>
              <a:rPr lang="en-US" dirty="0"/>
              <a:t>Persistent requests for a date, telephone calls, emails or other communication that is unwelcome</a:t>
            </a:r>
          </a:p>
          <a:p>
            <a:r>
              <a:rPr lang="en-US" dirty="0"/>
              <a:t>Posters, photos, cartoons, or graffiti that are demeaning or offensive</a:t>
            </a:r>
          </a:p>
          <a:p>
            <a:r>
              <a:rPr lang="en-US" dirty="0"/>
              <a:t>Sexual language and/or jokes of a sexual nature</a:t>
            </a:r>
          </a:p>
          <a:p>
            <a:r>
              <a:rPr lang="en-US" dirty="0"/>
              <a:t>Unwelcome visual contact, such as leering or staring at another person</a:t>
            </a:r>
          </a:p>
          <a:p>
            <a:r>
              <a:rPr lang="en-US" dirty="0"/>
              <a:t>Comments or statements that are demeaning, humiliating, suggestive, insulting, vulgar, crude, or lewd</a:t>
            </a:r>
          </a:p>
          <a:p>
            <a:r>
              <a:rPr lang="en-US" dirty="0"/>
              <a:t>Sexual gestures</a:t>
            </a:r>
          </a:p>
          <a:p>
            <a:r>
              <a:rPr lang="en-US" dirty="0"/>
              <a:t>Following or stalking</a:t>
            </a:r>
          </a:p>
          <a:p>
            <a:r>
              <a:rPr lang="en-US" dirty="0"/>
              <a:t>Taking pictures that are sexual in nature</a:t>
            </a:r>
          </a:p>
          <a:p>
            <a:r>
              <a:rPr lang="en-US" dirty="0"/>
              <a:t>Preferential treatment or promise of preferential treatment for submitting to sexual conduct</a:t>
            </a:r>
          </a:p>
          <a:p>
            <a:endParaRPr lang="en-US" dirty="0"/>
          </a:p>
        </p:txBody>
      </p:sp>
      <p:sp>
        <p:nvSpPr>
          <p:cNvPr id="3" name="Title 2"/>
          <p:cNvSpPr>
            <a:spLocks noGrp="1"/>
          </p:cNvSpPr>
          <p:nvPr>
            <p:ph type="title"/>
          </p:nvPr>
        </p:nvSpPr>
        <p:spPr/>
        <p:txBody>
          <a:bodyPr>
            <a:normAutofit fontScale="90000"/>
          </a:bodyPr>
          <a:lstStyle/>
          <a:p>
            <a:r>
              <a:rPr lang="en-US" sz="3600" dirty="0" smtClean="0"/>
              <a:t>Examples of Sexual Harassment</a:t>
            </a:r>
            <a:r>
              <a:rPr lang="en-US" dirty="0" smtClean="0"/>
              <a:t/>
            </a:r>
            <a:br>
              <a:rPr lang="en-US" dirty="0" smtClean="0"/>
            </a:br>
            <a:endParaRPr lang="en-US" dirty="0"/>
          </a:p>
        </p:txBody>
      </p:sp>
    </p:spTree>
    <p:extLst>
      <p:ext uri="{BB962C8B-B14F-4D97-AF65-F5344CB8AC3E}">
        <p14:creationId xmlns:p14="http://schemas.microsoft.com/office/powerpoint/2010/main" val="304962477"/>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endParaRPr lang="en-US" sz="5400" dirty="0" smtClean="0"/>
          </a:p>
          <a:p>
            <a:pPr marL="0" indent="0" algn="ctr">
              <a:buNone/>
            </a:pPr>
            <a:endParaRPr lang="en-US" sz="5400" dirty="0"/>
          </a:p>
          <a:p>
            <a:pPr marL="0" indent="0" algn="ctr">
              <a:buNone/>
            </a:pPr>
            <a:r>
              <a:rPr lang="en-US" sz="5400" dirty="0" smtClean="0"/>
              <a:t>Discussion</a:t>
            </a:r>
            <a:endParaRPr lang="en-US" sz="5400" dirty="0"/>
          </a:p>
        </p:txBody>
      </p:sp>
      <p:sp>
        <p:nvSpPr>
          <p:cNvPr id="3" name="Title 2"/>
          <p:cNvSpPr>
            <a:spLocks noGrp="1"/>
          </p:cNvSpPr>
          <p:nvPr>
            <p:ph type="title"/>
          </p:nvPr>
        </p:nvSpPr>
        <p:spPr/>
        <p:txBody>
          <a:bodyPr/>
          <a:lstStyle/>
          <a:p>
            <a:r>
              <a:rPr lang="en-US" dirty="0" smtClean="0"/>
              <a:t>What is Consent?</a:t>
            </a:r>
            <a:endParaRPr lang="en-US" dirty="0"/>
          </a:p>
        </p:txBody>
      </p:sp>
    </p:spTree>
    <p:extLst>
      <p:ext uri="{BB962C8B-B14F-4D97-AF65-F5344CB8AC3E}">
        <p14:creationId xmlns:p14="http://schemas.microsoft.com/office/powerpoint/2010/main" val="3701225632"/>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Consent is knowing, voluntary, and clear permission by word or action to engage in mutually agreed upon sexual activity. Since individuals may experience the same interaction in different ways, it is the responsibility of each party to make certain that the other has consented before engaging in the activity. For consent to be valid, there must be a clear expression in words or actions that the other individual consented to that specific sexual conduct.</a:t>
            </a:r>
          </a:p>
        </p:txBody>
      </p:sp>
      <p:sp>
        <p:nvSpPr>
          <p:cNvPr id="3" name="Title 2"/>
          <p:cNvSpPr>
            <a:spLocks noGrp="1"/>
          </p:cNvSpPr>
          <p:nvPr>
            <p:ph type="title"/>
          </p:nvPr>
        </p:nvSpPr>
        <p:spPr/>
        <p:txBody>
          <a:bodyPr/>
          <a:lstStyle/>
          <a:p>
            <a:r>
              <a:rPr lang="en-US" dirty="0" smtClean="0"/>
              <a:t>Consent</a:t>
            </a:r>
            <a:endParaRPr lang="en-US" dirty="0"/>
          </a:p>
        </p:txBody>
      </p:sp>
    </p:spTree>
    <p:extLst>
      <p:ext uri="{BB962C8B-B14F-4D97-AF65-F5344CB8AC3E}">
        <p14:creationId xmlns:p14="http://schemas.microsoft.com/office/powerpoint/2010/main" val="3231770462"/>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Consent</a:t>
            </a:r>
            <a:endParaRPr lang="en-US" dirty="0"/>
          </a:p>
        </p:txBody>
      </p:sp>
      <p:pic>
        <p:nvPicPr>
          <p:cNvPr id="5" name="QDhKM8qWWBM"/>
          <p:cNvPicPr>
            <a:picLocks noGrp="1" noRot="1" noChangeAspect="1"/>
          </p:cNvPicPr>
          <p:nvPr>
            <p:ph idx="1"/>
            <a:videoFile r:link="rId1"/>
          </p:nvPr>
        </p:nvPicPr>
        <p:blipFill>
          <a:blip r:embed="rId3"/>
          <a:stretch>
            <a:fillRect/>
          </a:stretch>
        </p:blipFill>
        <p:spPr>
          <a:xfrm>
            <a:off x="545910" y="1852613"/>
            <a:ext cx="8140890" cy="4579251"/>
          </a:xfrm>
          <a:prstGeom prst="rect">
            <a:avLst/>
          </a:prstGeom>
        </p:spPr>
      </p:pic>
    </p:spTree>
    <p:extLst>
      <p:ext uri="{BB962C8B-B14F-4D97-AF65-F5344CB8AC3E}">
        <p14:creationId xmlns:p14="http://schemas.microsoft.com/office/powerpoint/2010/main" val="3213360111"/>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14634" y="263619"/>
            <a:ext cx="6872166" cy="1537707"/>
          </a:xfrm>
        </p:spPr>
        <p:txBody>
          <a:bodyPr>
            <a:normAutofit fontScale="90000"/>
          </a:bodyPr>
          <a:lstStyle/>
          <a:p>
            <a:r>
              <a:rPr lang="en-US" sz="3800" dirty="0" smtClean="0"/>
              <a:t/>
            </a:r>
            <a:br>
              <a:rPr lang="en-US" sz="3800" dirty="0" smtClean="0"/>
            </a:br>
            <a:r>
              <a:rPr lang="en-US" sz="3600" dirty="0" smtClean="0"/>
              <a:t>Where do I report  Title IX concerns?</a:t>
            </a:r>
            <a:r>
              <a:rPr lang="en-US" dirty="0" smtClean="0"/>
              <a:t/>
            </a:r>
            <a:br>
              <a:rPr lang="en-US" dirty="0" smtClean="0"/>
            </a:br>
            <a:endParaRPr lang="en-US" dirty="0"/>
          </a:p>
        </p:txBody>
      </p:sp>
      <p:sp>
        <p:nvSpPr>
          <p:cNvPr id="2" name="Content Placeholder 1"/>
          <p:cNvSpPr>
            <a:spLocks noGrp="1"/>
          </p:cNvSpPr>
          <p:nvPr>
            <p:ph idx="1"/>
          </p:nvPr>
        </p:nvSpPr>
        <p:spPr/>
        <p:txBody>
          <a:bodyPr/>
          <a:lstStyle/>
          <a:p>
            <a:r>
              <a:rPr lang="en-US" dirty="0" smtClean="0"/>
              <a:t>All student complaints, concerns, or incidents can be reported online. </a:t>
            </a:r>
          </a:p>
          <a:p>
            <a:pPr lvl="1">
              <a:buFontTx/>
              <a:buChar char="-"/>
            </a:pPr>
            <a:r>
              <a:rPr lang="en-US" dirty="0" smtClean="0"/>
              <a:t>Campus Life</a:t>
            </a:r>
          </a:p>
          <a:p>
            <a:pPr lvl="2">
              <a:buFontTx/>
              <a:buChar char="-"/>
            </a:pPr>
            <a:r>
              <a:rPr lang="en-US" dirty="0" smtClean="0"/>
              <a:t>Office of Student Affairs and Enrollment</a:t>
            </a:r>
          </a:p>
          <a:p>
            <a:pPr lvl="2">
              <a:buFontTx/>
              <a:buChar char="-"/>
            </a:pPr>
            <a:r>
              <a:rPr lang="en-US" dirty="0" smtClean="0"/>
              <a:t>Reporting Concerns &amp; Complaints.</a:t>
            </a:r>
          </a:p>
          <a:p>
            <a:pPr lvl="2">
              <a:buFontTx/>
              <a:buChar char="-"/>
            </a:pPr>
            <a:r>
              <a:rPr lang="en-US" dirty="0" smtClean="0"/>
              <a:t>Complete an online report. </a:t>
            </a:r>
          </a:p>
          <a:p>
            <a:pPr lvl="2">
              <a:buFontTx/>
              <a:buChar char="-"/>
            </a:pPr>
            <a:endParaRPr lang="en-US" dirty="0"/>
          </a:p>
          <a:p>
            <a:pPr lvl="2">
              <a:buFontTx/>
              <a:buChar char="-"/>
            </a:pPr>
            <a:r>
              <a:rPr lang="en-US" dirty="0">
                <a:hlinkClick r:id="rId2"/>
              </a:rPr>
              <a:t>http://</a:t>
            </a:r>
            <a:r>
              <a:rPr lang="en-US" dirty="0" smtClean="0">
                <a:hlinkClick r:id="rId2"/>
              </a:rPr>
              <a:t>northampton.edu/campus-life/office-of-student-affairs-and-enrollment/reporting-concerns-and-complaints.htm</a:t>
            </a:r>
            <a:endParaRPr lang="en-US" dirty="0" smtClean="0"/>
          </a:p>
          <a:p>
            <a:pPr lvl="2">
              <a:buFontTx/>
              <a:buChar char="-"/>
            </a:pPr>
            <a:endParaRPr lang="en-US" dirty="0" smtClean="0"/>
          </a:p>
          <a:p>
            <a:pPr lvl="3">
              <a:buFontTx/>
              <a:buChar char="-"/>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718819488"/>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14634" y="274637"/>
            <a:ext cx="6872166" cy="1526690"/>
          </a:xfrm>
        </p:spPr>
        <p:txBody>
          <a:bodyPr>
            <a:noAutofit/>
          </a:bodyPr>
          <a:lstStyle/>
          <a:p>
            <a:r>
              <a:rPr lang="en-US" sz="3200" dirty="0" smtClean="0"/>
              <a:t/>
            </a:r>
            <a:br>
              <a:rPr lang="en-US" sz="3200" dirty="0" smtClean="0"/>
            </a:br>
            <a:r>
              <a:rPr lang="en-US" sz="3200" dirty="0" smtClean="0"/>
              <a:t>Who can I talk to about Title IX Concerns?</a:t>
            </a:r>
            <a:br>
              <a:rPr lang="en-US" sz="3200" dirty="0" smtClean="0"/>
            </a:br>
            <a:endParaRPr lang="en-US" sz="3200" dirty="0"/>
          </a:p>
        </p:txBody>
      </p:sp>
      <p:sp>
        <p:nvSpPr>
          <p:cNvPr id="2" name="Content Placeholder 1"/>
          <p:cNvSpPr>
            <a:spLocks noGrp="1"/>
          </p:cNvSpPr>
          <p:nvPr>
            <p:ph idx="1"/>
          </p:nvPr>
        </p:nvSpPr>
        <p:spPr/>
        <p:txBody>
          <a:bodyPr/>
          <a:lstStyle/>
          <a:p>
            <a:endParaRPr lang="en-US" sz="4000" dirty="0" smtClean="0"/>
          </a:p>
          <a:p>
            <a:pPr marL="0" indent="0" algn="ctr">
              <a:buNone/>
            </a:pPr>
            <a:r>
              <a:rPr lang="en-US" sz="4000" dirty="0" smtClean="0"/>
              <a:t>We encourage that you talk to a faculty or staff member that you are comfortable with.</a:t>
            </a:r>
          </a:p>
          <a:p>
            <a:endParaRPr lang="en-US" dirty="0"/>
          </a:p>
          <a:p>
            <a:pPr marL="0" indent="0">
              <a:buNone/>
            </a:pPr>
            <a:endParaRPr lang="en-US" dirty="0"/>
          </a:p>
        </p:txBody>
      </p:sp>
    </p:spTree>
    <p:extLst>
      <p:ext uri="{BB962C8B-B14F-4D97-AF65-F5344CB8AC3E}">
        <p14:creationId xmlns:p14="http://schemas.microsoft.com/office/powerpoint/2010/main" val="49849713"/>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What are mandated reporters?</a:t>
            </a:r>
          </a:p>
          <a:p>
            <a:endParaRPr lang="en-US" dirty="0"/>
          </a:p>
          <a:p>
            <a:r>
              <a:rPr lang="en-US" dirty="0" smtClean="0"/>
              <a:t>Campus Security</a:t>
            </a:r>
          </a:p>
          <a:p>
            <a:r>
              <a:rPr lang="en-US" dirty="0" smtClean="0"/>
              <a:t>Health &amp; Wellness Center</a:t>
            </a:r>
          </a:p>
          <a:p>
            <a:r>
              <a:rPr lang="en-US" dirty="0" smtClean="0"/>
              <a:t>Counselors and their role</a:t>
            </a:r>
          </a:p>
          <a:p>
            <a:r>
              <a:rPr lang="en-US" dirty="0" smtClean="0"/>
              <a:t>Crime Victims’ Council</a:t>
            </a:r>
          </a:p>
          <a:p>
            <a:r>
              <a:rPr lang="en-US" dirty="0" smtClean="0"/>
              <a:t>Women’s Resource Center</a:t>
            </a:r>
          </a:p>
        </p:txBody>
      </p:sp>
      <p:sp>
        <p:nvSpPr>
          <p:cNvPr id="3" name="Title 2"/>
          <p:cNvSpPr>
            <a:spLocks noGrp="1"/>
          </p:cNvSpPr>
          <p:nvPr>
            <p:ph type="title"/>
          </p:nvPr>
        </p:nvSpPr>
        <p:spPr/>
        <p:txBody>
          <a:bodyPr>
            <a:normAutofit/>
          </a:bodyPr>
          <a:lstStyle/>
          <a:p>
            <a:r>
              <a:rPr lang="en-US" dirty="0" smtClean="0"/>
              <a:t>Title IX Resources</a:t>
            </a:r>
            <a:endParaRPr lang="en-US" dirty="0"/>
          </a:p>
        </p:txBody>
      </p:sp>
    </p:spTree>
    <p:extLst>
      <p:ext uri="{BB962C8B-B14F-4D97-AF65-F5344CB8AC3E}">
        <p14:creationId xmlns:p14="http://schemas.microsoft.com/office/powerpoint/2010/main" val="658763554"/>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4130959733"/>
              </p:ext>
            </p:extLst>
          </p:nvPr>
        </p:nvGraphicFramePr>
        <p:xfrm>
          <a:off x="457200" y="1991383"/>
          <a:ext cx="8229600" cy="403352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1358547755"/>
                    </a:ext>
                  </a:extLst>
                </a:gridCol>
              </a:tblGrid>
              <a:tr h="370840">
                <a:tc>
                  <a:txBody>
                    <a:bodyPr/>
                    <a:lstStyle/>
                    <a:p>
                      <a:pPr algn="ctr"/>
                      <a:r>
                        <a:rPr lang="en-US" b="0" dirty="0" smtClean="0"/>
                        <a:t>Title IX Coordinator</a:t>
                      </a:r>
                      <a:endParaRPr lang="en-US" b="0" dirty="0"/>
                    </a:p>
                  </a:txBody>
                  <a:tcPr/>
                </a:tc>
                <a:extLst>
                  <a:ext uri="{0D108BD9-81ED-4DB2-BD59-A6C34878D82A}">
                    <a16:rowId xmlns:a16="http://schemas.microsoft.com/office/drawing/2014/main" val="2565243245"/>
                  </a:ext>
                </a:extLst>
              </a:tr>
              <a:tr h="370840">
                <a:tc>
                  <a:txBody>
                    <a:bodyPr/>
                    <a:lstStyle/>
                    <a:p>
                      <a:r>
                        <a:rPr lang="en-US" sz="1200" b="0" dirty="0" smtClean="0"/>
                        <a:t>Brian</a:t>
                      </a:r>
                      <a:r>
                        <a:rPr lang="en-US" sz="1200" b="0" baseline="0" dirty="0" smtClean="0"/>
                        <a:t> Shegina</a:t>
                      </a:r>
                    </a:p>
                    <a:p>
                      <a:r>
                        <a:rPr lang="en-US" sz="1200" b="0" baseline="0" dirty="0" smtClean="0"/>
                        <a:t>Associate Director, Human Resources</a:t>
                      </a:r>
                    </a:p>
                    <a:p>
                      <a:r>
                        <a:rPr lang="en-US" sz="1200" b="0" baseline="0" dirty="0" smtClean="0"/>
                        <a:t>Kopecek Hall 237</a:t>
                      </a:r>
                    </a:p>
                    <a:p>
                      <a:r>
                        <a:rPr lang="en-US" sz="1200" b="0" baseline="0" dirty="0" smtClean="0"/>
                        <a:t>610-861-5460; bshegina@northampton.edu</a:t>
                      </a:r>
                      <a:endParaRPr lang="en-US" sz="1200" b="0" dirty="0"/>
                    </a:p>
                  </a:txBody>
                  <a:tcPr/>
                </a:tc>
                <a:extLst>
                  <a:ext uri="{0D108BD9-81ED-4DB2-BD59-A6C34878D82A}">
                    <a16:rowId xmlns:a16="http://schemas.microsoft.com/office/drawing/2014/main" val="3567108860"/>
                  </a:ext>
                </a:extLst>
              </a:tr>
              <a:tr h="370840">
                <a:tc>
                  <a:txBody>
                    <a:bodyPr/>
                    <a:lstStyle/>
                    <a:p>
                      <a:pPr algn="ctr"/>
                      <a:r>
                        <a:rPr lang="en-US" dirty="0" smtClean="0">
                          <a:solidFill>
                            <a:schemeClr val="tx1"/>
                          </a:solidFill>
                        </a:rPr>
                        <a:t>Title IX Deputy Coordinators</a:t>
                      </a:r>
                      <a:endParaRPr lang="en-US" dirty="0">
                        <a:solidFill>
                          <a:schemeClr val="tx1"/>
                        </a:solidFill>
                      </a:endParaRPr>
                    </a:p>
                  </a:txBody>
                  <a:tcPr>
                    <a:solidFill>
                      <a:schemeClr val="accent1"/>
                    </a:solidFill>
                  </a:tcPr>
                </a:tc>
                <a:extLst>
                  <a:ext uri="{0D108BD9-81ED-4DB2-BD59-A6C34878D82A}">
                    <a16:rowId xmlns:a16="http://schemas.microsoft.com/office/drawing/2014/main" val="4193080835"/>
                  </a:ext>
                </a:extLst>
              </a:tr>
              <a:tr h="370840">
                <a:tc>
                  <a:txBody>
                    <a:bodyPr/>
                    <a:lstStyle/>
                    <a:p>
                      <a:r>
                        <a:rPr lang="en-US" sz="1200" dirty="0" smtClean="0"/>
                        <a:t>Belinda Austin                                                                                         </a:t>
                      </a:r>
                      <a:r>
                        <a:rPr lang="en-US" sz="1200" dirty="0" smtClean="0"/>
                        <a:t>Tom</a:t>
                      </a:r>
                      <a:r>
                        <a:rPr lang="en-US" sz="1200" baseline="0" dirty="0" smtClean="0"/>
                        <a:t> O’Connor</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Associate</a:t>
                      </a:r>
                      <a:r>
                        <a:rPr lang="en-US" sz="1200" baseline="0" dirty="0" smtClean="0"/>
                        <a:t> Dean, Student Services                                                         </a:t>
                      </a:r>
                      <a:r>
                        <a:rPr lang="en-US" sz="1200" baseline="0" dirty="0" smtClean="0"/>
                        <a:t>Director, Prior Learning Assessment</a:t>
                      </a:r>
                      <a:endParaRPr lang="en-US" sz="1200" baseline="0" dirty="0" smtClean="0"/>
                    </a:p>
                    <a:p>
                      <a:r>
                        <a:rPr lang="en-US" sz="1200" baseline="0" dirty="0" smtClean="0"/>
                        <a:t>Keystone Hall 131 (Monroe)                                                                   College Center 102 </a:t>
                      </a:r>
                    </a:p>
                    <a:p>
                      <a:r>
                        <a:rPr lang="en-US" sz="1200" baseline="0" dirty="0" smtClean="0"/>
                        <a:t>570-369-1872; baustin@northampton.edu                                          </a:t>
                      </a:r>
                      <a:r>
                        <a:rPr lang="en-US" sz="1200" baseline="0" dirty="0" smtClean="0"/>
                        <a:t>610-332-6589; toconnor@northampton.edu </a:t>
                      </a:r>
                      <a:endParaRPr lang="en-US" sz="1200" dirty="0"/>
                    </a:p>
                  </a:txBody>
                  <a:tcPr/>
                </a:tc>
                <a:extLst>
                  <a:ext uri="{0D108BD9-81ED-4DB2-BD59-A6C34878D82A}">
                    <a16:rowId xmlns:a16="http://schemas.microsoft.com/office/drawing/2014/main" val="276928728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Janelle</a:t>
                      </a:r>
                      <a:r>
                        <a:rPr lang="en-US" sz="1200" baseline="0" dirty="0" smtClean="0"/>
                        <a:t> Howey                                                                                           </a:t>
                      </a:r>
                      <a:r>
                        <a:rPr lang="en-US" sz="1200" dirty="0" smtClean="0"/>
                        <a:t>Amy</a:t>
                      </a:r>
                      <a:r>
                        <a:rPr lang="en-US" sz="1200" baseline="0" dirty="0" smtClean="0"/>
                        <a:t> Porter</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Associate Dean, Student Life                                                                  </a:t>
                      </a:r>
                      <a:r>
                        <a:rPr lang="en-US" sz="1200" baseline="0" dirty="0" smtClean="0"/>
                        <a:t>Assistant Director, Housing &amp; Residence Life</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College Center 206B                                                                                </a:t>
                      </a:r>
                      <a:r>
                        <a:rPr lang="en-US" sz="1200" baseline="0" dirty="0" smtClean="0"/>
                        <a:t>College Center 202 </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610-332-6075; jhowey@northampton.edu                                            </a:t>
                      </a:r>
                      <a:r>
                        <a:rPr lang="en-US" sz="1200" baseline="0" dirty="0" smtClean="0"/>
                        <a:t>610-332-6171; aporter@northampton.edu </a:t>
                      </a:r>
                      <a:endParaRPr lang="en-US" sz="1200" dirty="0" smtClean="0"/>
                    </a:p>
                  </a:txBody>
                  <a:tcPr/>
                </a:tc>
                <a:extLst>
                  <a:ext uri="{0D108BD9-81ED-4DB2-BD59-A6C34878D82A}">
                    <a16:rowId xmlns:a16="http://schemas.microsoft.com/office/drawing/2014/main" val="995230111"/>
                  </a:ext>
                </a:extLst>
              </a:tr>
              <a:tr h="370840">
                <a:tc>
                  <a:txBody>
                    <a:bodyPr/>
                    <a:lstStyle/>
                    <a:p>
                      <a:r>
                        <a:rPr lang="en-US" sz="1200" dirty="0" smtClean="0"/>
                        <a:t>Brennan</a:t>
                      </a:r>
                      <a:r>
                        <a:rPr lang="en-US" sz="1200" baseline="0" dirty="0" smtClean="0"/>
                        <a:t> McCarthy</a:t>
                      </a:r>
                    </a:p>
                    <a:p>
                      <a:r>
                        <a:rPr lang="en-US" sz="1200" baseline="0" dirty="0" smtClean="0"/>
                        <a:t>Assistant Director, Athletics/Facilities, Operations &amp; Events</a:t>
                      </a:r>
                    </a:p>
                    <a:p>
                      <a:r>
                        <a:rPr lang="en-US" sz="1200" baseline="0" dirty="0" smtClean="0"/>
                        <a:t>Spartan Center Athletic Suite 133</a:t>
                      </a:r>
                    </a:p>
                    <a:p>
                      <a:r>
                        <a:rPr lang="en-US" sz="1200" dirty="0" smtClean="0"/>
                        <a:t>610-332-6280; bmccarthy@northampton.edu </a:t>
                      </a:r>
                      <a:endParaRPr lang="en-US" sz="1200" dirty="0"/>
                    </a:p>
                  </a:txBody>
                  <a:tcPr/>
                </a:tc>
                <a:extLst>
                  <a:ext uri="{0D108BD9-81ED-4DB2-BD59-A6C34878D82A}">
                    <a16:rowId xmlns:a16="http://schemas.microsoft.com/office/drawing/2014/main" val="409262853"/>
                  </a:ext>
                </a:extLst>
              </a:tr>
            </a:tbl>
          </a:graphicData>
        </a:graphic>
      </p:graphicFrame>
      <p:sp>
        <p:nvSpPr>
          <p:cNvPr id="3" name="Title 2"/>
          <p:cNvSpPr>
            <a:spLocks noGrp="1"/>
          </p:cNvSpPr>
          <p:nvPr>
            <p:ph type="title"/>
          </p:nvPr>
        </p:nvSpPr>
        <p:spPr/>
        <p:txBody>
          <a:bodyPr>
            <a:normAutofit fontScale="90000"/>
          </a:bodyPr>
          <a:lstStyle/>
          <a:p>
            <a:r>
              <a:rPr lang="en-US" dirty="0" smtClean="0"/>
              <a:t>Title IX Coordinator and Deputy </a:t>
            </a:r>
            <a:r>
              <a:rPr lang="en-US" dirty="0" smtClean="0"/>
              <a:t>Coordinators</a:t>
            </a:r>
            <a:endParaRPr lang="en-US" dirty="0"/>
          </a:p>
        </p:txBody>
      </p:sp>
    </p:spTree>
    <p:extLst>
      <p:ext uri="{BB962C8B-B14F-4D97-AF65-F5344CB8AC3E}">
        <p14:creationId xmlns:p14="http://schemas.microsoft.com/office/powerpoint/2010/main" val="1645731161"/>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advClick="0" advTm="5000">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Bystander Intervention</a:t>
            </a:r>
            <a:endParaRPr lang="en-US" dirty="0"/>
          </a:p>
        </p:txBody>
      </p:sp>
      <p:pic>
        <p:nvPicPr>
          <p:cNvPr id="10" name="m07C3Sne9Es"/>
          <p:cNvPicPr>
            <a:picLocks noGrp="1" noRot="1" noChangeAspect="1"/>
          </p:cNvPicPr>
          <p:nvPr>
            <p:ph idx="1"/>
            <a:videoFile r:link="rId1"/>
          </p:nvPr>
        </p:nvPicPr>
        <p:blipFill>
          <a:blip r:embed="rId3"/>
          <a:stretch>
            <a:fillRect/>
          </a:stretch>
        </p:blipFill>
        <p:spPr>
          <a:xfrm>
            <a:off x="491319" y="1896612"/>
            <a:ext cx="8195481" cy="4517835"/>
          </a:xfrm>
          <a:prstGeom prst="rect">
            <a:avLst/>
          </a:prstGeom>
        </p:spPr>
      </p:pic>
    </p:spTree>
    <p:extLst>
      <p:ext uri="{BB962C8B-B14F-4D97-AF65-F5344CB8AC3E}">
        <p14:creationId xmlns:p14="http://schemas.microsoft.com/office/powerpoint/2010/main" val="2268496882"/>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ctr">
              <a:buNone/>
            </a:pPr>
            <a:r>
              <a:rPr lang="en-US" sz="5400" dirty="0" smtClean="0"/>
              <a:t>What is Title IX</a:t>
            </a:r>
          </a:p>
          <a:p>
            <a:pPr marL="0" indent="0" algn="ctr">
              <a:buNone/>
            </a:pPr>
            <a:r>
              <a:rPr lang="en-US" sz="5400" dirty="0" smtClean="0"/>
              <a:t>and </a:t>
            </a:r>
          </a:p>
          <a:p>
            <a:pPr marL="0" indent="0" algn="ctr">
              <a:buNone/>
            </a:pPr>
            <a:r>
              <a:rPr lang="en-US" sz="5400" dirty="0" smtClean="0"/>
              <a:t>why is it important?</a:t>
            </a:r>
          </a:p>
          <a:p>
            <a:pPr marL="0" indent="0" algn="ctr">
              <a:buNone/>
            </a:pPr>
            <a:endParaRPr lang="en-US" sz="5400" dirty="0" smtClean="0"/>
          </a:p>
          <a:p>
            <a:pPr marL="0" indent="0" algn="ctr">
              <a:buNone/>
            </a:pPr>
            <a:r>
              <a:rPr lang="en-US" sz="7200" dirty="0" smtClean="0"/>
              <a:t>Discussion</a:t>
            </a:r>
            <a:endParaRPr lang="en-US" sz="7200" dirty="0"/>
          </a:p>
        </p:txBody>
      </p:sp>
      <p:sp>
        <p:nvSpPr>
          <p:cNvPr id="3" name="Title 2"/>
          <p:cNvSpPr>
            <a:spLocks noGrp="1"/>
          </p:cNvSpPr>
          <p:nvPr>
            <p:ph type="title"/>
          </p:nvPr>
        </p:nvSpPr>
        <p:spPr/>
        <p:txBody>
          <a:bodyPr/>
          <a:lstStyle/>
          <a:p>
            <a:r>
              <a:rPr lang="en-US" dirty="0" smtClean="0"/>
              <a:t>What are your thoughts?</a:t>
            </a:r>
            <a:endParaRPr lang="en-US" dirty="0"/>
          </a:p>
        </p:txBody>
      </p:sp>
    </p:spTree>
    <p:extLst>
      <p:ext uri="{BB962C8B-B14F-4D97-AF65-F5344CB8AC3E}">
        <p14:creationId xmlns:p14="http://schemas.microsoft.com/office/powerpoint/2010/main" val="1127762086"/>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Ryan and Derrick meet at a party and start talking. They hit it off immediately and find a quiet corner to make out in. Over the course of the evening, Derrick consumes much more alcohol than Ryan does and is slurring his speech and having a hard time standing up. Ryan recognizes that Derrick is drunk but likes that he is being playful and flirtatious. Ryan suggests that they go back to his dorm room. Derrick agrees but has to be physically steadied as they leave the party. When they get back to Ryan’s place, Derrick flops on Ryan’s bed and closes his eyes. Ryan is relieved that Derrick isn’t getting sick after all that he’s had to drink. Ryan asks Derrick if he can perform oral sex on him. Derrick mumbles something that Ryan can’t understand but seems to cooperate as Ryan begins taking off his pants. So, Ryan proceeds to perform oral sex on Derrick.</a:t>
            </a:r>
          </a:p>
          <a:p>
            <a:endParaRPr lang="en-US" dirty="0"/>
          </a:p>
          <a:p>
            <a:endParaRPr lang="en-US" dirty="0"/>
          </a:p>
          <a:p>
            <a:pPr marL="0" indent="0">
              <a:buNone/>
            </a:pPr>
            <a:r>
              <a:rPr lang="en-US" dirty="0"/>
              <a:t>										- </a:t>
            </a:r>
            <a:r>
              <a:rPr lang="en-US" sz="2900" dirty="0"/>
              <a:t>From Colby College’s  web page</a:t>
            </a:r>
          </a:p>
          <a:p>
            <a:endParaRPr lang="en-US" dirty="0"/>
          </a:p>
        </p:txBody>
      </p:sp>
      <p:sp>
        <p:nvSpPr>
          <p:cNvPr id="3" name="Title 2"/>
          <p:cNvSpPr>
            <a:spLocks noGrp="1"/>
          </p:cNvSpPr>
          <p:nvPr>
            <p:ph type="title"/>
          </p:nvPr>
        </p:nvSpPr>
        <p:spPr/>
        <p:txBody>
          <a:bodyPr/>
          <a:lstStyle/>
          <a:p>
            <a:r>
              <a:rPr lang="en-US" dirty="0" smtClean="0"/>
              <a:t>Scenario</a:t>
            </a:r>
            <a:endParaRPr lang="en-US" dirty="0"/>
          </a:p>
        </p:txBody>
      </p:sp>
    </p:spTree>
    <p:extLst>
      <p:ext uri="{BB962C8B-B14F-4D97-AF65-F5344CB8AC3E}">
        <p14:creationId xmlns:p14="http://schemas.microsoft.com/office/powerpoint/2010/main" val="3360494826"/>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A group of students routinely gathers outside of their dorm to publicly rate the bodies of the students passing by. When a student whose body they find attractive passes by, they raise a sign with the number 10 printed on it. When a student whose body they find unattractive passes by, they raise a sign with a lower number printed on it. Eventually, many students start avoiding this dorm, choosing instead to take a longer route to the cafeteria, their classes, the health center, etc.</a:t>
            </a:r>
          </a:p>
          <a:p>
            <a:pPr marL="0" indent="0">
              <a:buNone/>
            </a:pPr>
            <a:r>
              <a:rPr lang="en-US" dirty="0"/>
              <a:t>									- </a:t>
            </a:r>
            <a:r>
              <a:rPr lang="en-US" sz="2000" dirty="0"/>
              <a:t>From Colby College’s web page</a:t>
            </a:r>
          </a:p>
          <a:p>
            <a:endParaRPr lang="en-US" dirty="0"/>
          </a:p>
        </p:txBody>
      </p:sp>
      <p:sp>
        <p:nvSpPr>
          <p:cNvPr id="3" name="Title 2"/>
          <p:cNvSpPr>
            <a:spLocks noGrp="1"/>
          </p:cNvSpPr>
          <p:nvPr>
            <p:ph type="title"/>
          </p:nvPr>
        </p:nvSpPr>
        <p:spPr/>
        <p:txBody>
          <a:bodyPr/>
          <a:lstStyle/>
          <a:p>
            <a:r>
              <a:rPr lang="en-US" dirty="0" smtClean="0"/>
              <a:t>Scenario</a:t>
            </a:r>
            <a:endParaRPr lang="en-US" dirty="0"/>
          </a:p>
        </p:txBody>
      </p:sp>
    </p:spTree>
    <p:extLst>
      <p:ext uri="{BB962C8B-B14F-4D97-AF65-F5344CB8AC3E}">
        <p14:creationId xmlns:p14="http://schemas.microsoft.com/office/powerpoint/2010/main" val="609310516"/>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Mallory and Nick have been dating for four months. One night, Nick admits to Mallory that he has developed feelings for someone else and needs to break off their relationship. Mallory feels betrayed and is determined to figure out who Nick’s new crush is. Mallory starts hanging around outside of Nick’s dorm room, showing up outside of his classes, and following him to the cafeteria. She also keeps tabs on him by sending him texts and calling his cell phone. Nick tells Mallory that she needs to stop contacting him, but she continues anyway. Eventually, Nick’s roommate’s begin to complain about Mallory’s random drop-ins, noting that she refuses to leave when they tell her Nick isn’t home. Given this behavior, Nick begins to fear for his safety. He’s not sure when he’ll run into Mallory or what state of mind she’ll be in.</a:t>
            </a:r>
          </a:p>
          <a:p>
            <a:endParaRPr lang="en-US" dirty="0"/>
          </a:p>
          <a:p>
            <a:pPr marL="0" indent="0">
              <a:buNone/>
            </a:pPr>
            <a:r>
              <a:rPr lang="en-US" dirty="0"/>
              <a:t>									- </a:t>
            </a:r>
            <a:r>
              <a:rPr lang="en-US" sz="2600" dirty="0"/>
              <a:t>From Colby College’s web page</a:t>
            </a:r>
          </a:p>
          <a:p>
            <a:endParaRPr lang="en-US" dirty="0"/>
          </a:p>
        </p:txBody>
      </p:sp>
      <p:sp>
        <p:nvSpPr>
          <p:cNvPr id="3" name="Title 2"/>
          <p:cNvSpPr>
            <a:spLocks noGrp="1"/>
          </p:cNvSpPr>
          <p:nvPr>
            <p:ph type="title"/>
          </p:nvPr>
        </p:nvSpPr>
        <p:spPr/>
        <p:txBody>
          <a:bodyPr/>
          <a:lstStyle/>
          <a:p>
            <a:r>
              <a:rPr lang="en-US" dirty="0" smtClean="0"/>
              <a:t>Scenario</a:t>
            </a:r>
            <a:endParaRPr lang="en-US" dirty="0"/>
          </a:p>
        </p:txBody>
      </p:sp>
    </p:spTree>
    <p:extLst>
      <p:ext uri="{BB962C8B-B14F-4D97-AF65-F5344CB8AC3E}">
        <p14:creationId xmlns:p14="http://schemas.microsoft.com/office/powerpoint/2010/main" val="1624986219"/>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Ann and Tom have been dating for about a year. Although they have engaged in some sexual touching, they have never engaged in sexual intercourse. One night, as they are cuddling, Tom decides that they have waited long enough and starts pressuring Ann to have sex with him. He tells her that, if she really loved him, she would have sex with him. Tom then threatens to break up with Ann if they don’t have sex. Ann verbally expresses her hesitance to have sex but then goes silent. Tom interprets Ann’s silence as a sign that she has changed her mind and proceeds to get on top of her and penetrate her. Ann doesn’t say anything—she doesn’t continue her verbal protest, but she also doesn’t say no.</a:t>
            </a:r>
          </a:p>
          <a:p>
            <a:pPr marL="0" indent="0">
              <a:buNone/>
            </a:pPr>
            <a:endParaRPr lang="en-US" dirty="0"/>
          </a:p>
          <a:p>
            <a:pPr marL="0" indent="0">
              <a:buNone/>
            </a:pPr>
            <a:r>
              <a:rPr lang="en-US" dirty="0"/>
              <a:t>- 										- </a:t>
            </a:r>
            <a:r>
              <a:rPr lang="en-US" sz="2600" dirty="0"/>
              <a:t>From Colby College’s  web page</a:t>
            </a:r>
          </a:p>
          <a:p>
            <a:endParaRPr lang="en-US" dirty="0"/>
          </a:p>
        </p:txBody>
      </p:sp>
      <p:sp>
        <p:nvSpPr>
          <p:cNvPr id="3" name="Title 2"/>
          <p:cNvSpPr>
            <a:spLocks noGrp="1"/>
          </p:cNvSpPr>
          <p:nvPr>
            <p:ph type="title"/>
          </p:nvPr>
        </p:nvSpPr>
        <p:spPr/>
        <p:txBody>
          <a:bodyPr/>
          <a:lstStyle/>
          <a:p>
            <a:r>
              <a:rPr lang="en-US" dirty="0" smtClean="0"/>
              <a:t>Scenario</a:t>
            </a:r>
            <a:endParaRPr lang="en-US" dirty="0"/>
          </a:p>
        </p:txBody>
      </p:sp>
    </p:spTree>
    <p:extLst>
      <p:ext uri="{BB962C8B-B14F-4D97-AF65-F5344CB8AC3E}">
        <p14:creationId xmlns:p14="http://schemas.microsoft.com/office/powerpoint/2010/main" val="2308494160"/>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5400" dirty="0" smtClean="0"/>
          </a:p>
          <a:p>
            <a:pPr marL="0" indent="0" algn="ctr">
              <a:buNone/>
            </a:pPr>
            <a:r>
              <a:rPr lang="en-US" sz="5400" dirty="0" smtClean="0"/>
              <a:t>Questions</a:t>
            </a:r>
            <a:endParaRPr lang="en-US" sz="5400" dirty="0"/>
          </a:p>
        </p:txBody>
      </p:sp>
      <p:sp>
        <p:nvSpPr>
          <p:cNvPr id="3" name="Title 2"/>
          <p:cNvSpPr>
            <a:spLocks noGrp="1"/>
          </p:cNvSpPr>
          <p:nvPr>
            <p:ph type="title"/>
          </p:nvPr>
        </p:nvSpPr>
        <p:spPr/>
        <p:txBody>
          <a:bodyPr>
            <a:normAutofit/>
          </a:bodyPr>
          <a:lstStyle/>
          <a:p>
            <a:endParaRPr lang="en-US" dirty="0"/>
          </a:p>
        </p:txBody>
      </p:sp>
    </p:spTree>
    <p:extLst>
      <p:ext uri="{BB962C8B-B14F-4D97-AF65-F5344CB8AC3E}">
        <p14:creationId xmlns:p14="http://schemas.microsoft.com/office/powerpoint/2010/main" val="974628055"/>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What is Title IX</a:t>
            </a:r>
            <a:endParaRPr lang="en-US" dirty="0"/>
          </a:p>
        </p:txBody>
      </p:sp>
      <p:sp>
        <p:nvSpPr>
          <p:cNvPr id="2" name="Content Placeholder 1"/>
          <p:cNvSpPr>
            <a:spLocks noGrp="1"/>
          </p:cNvSpPr>
          <p:nvPr>
            <p:ph idx="1"/>
          </p:nvPr>
        </p:nvSpPr>
        <p:spPr/>
        <p:txBody>
          <a:bodyPr>
            <a:normAutofit/>
          </a:bodyPr>
          <a:lstStyle/>
          <a:p>
            <a:r>
              <a:rPr lang="en-US" sz="2800" dirty="0"/>
              <a:t>Title IX of the Education Amendments Act of 1972 is a federal law that states: </a:t>
            </a:r>
            <a:endParaRPr lang="en-US" sz="2800" dirty="0" smtClean="0"/>
          </a:p>
          <a:p>
            <a:endParaRPr lang="en-US" sz="2800" dirty="0"/>
          </a:p>
          <a:p>
            <a:r>
              <a:rPr lang="en-US" sz="2800" dirty="0"/>
              <a:t>"No person in the United States shall, on the basis of sex, be excluded from participation in, be denied the benefits of, or be subjected to discrimination under any education program or activity receiving Federal financial assistance</a:t>
            </a:r>
            <a:r>
              <a:rPr lang="en-US" sz="2800" dirty="0" smtClean="0"/>
              <a:t>.“</a:t>
            </a:r>
          </a:p>
          <a:p>
            <a:endParaRPr lang="en-US" dirty="0" smtClean="0"/>
          </a:p>
          <a:p>
            <a:pPr marL="457200" lvl="1" indent="0">
              <a:buNone/>
            </a:pPr>
            <a:r>
              <a:rPr lang="en-US" sz="1400" dirty="0" smtClean="0"/>
              <a:t>													Taken from NCAA.org</a:t>
            </a:r>
            <a:endParaRPr lang="en-US" sz="1400" dirty="0"/>
          </a:p>
        </p:txBody>
      </p:sp>
    </p:spTree>
    <p:extLst>
      <p:ext uri="{BB962C8B-B14F-4D97-AF65-F5344CB8AC3E}">
        <p14:creationId xmlns:p14="http://schemas.microsoft.com/office/powerpoint/2010/main" val="1210803778"/>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Who does Title IX Apply to</a:t>
            </a:r>
            <a:endParaRPr lang="en-US" dirty="0"/>
          </a:p>
        </p:txBody>
      </p:sp>
      <p:sp>
        <p:nvSpPr>
          <p:cNvPr id="2" name="Content Placeholder 1"/>
          <p:cNvSpPr>
            <a:spLocks noGrp="1"/>
          </p:cNvSpPr>
          <p:nvPr>
            <p:ph idx="1"/>
          </p:nvPr>
        </p:nvSpPr>
        <p:spPr/>
        <p:txBody>
          <a:bodyPr>
            <a:normAutofit/>
          </a:bodyPr>
          <a:lstStyle/>
          <a:p>
            <a:pPr algn="ctr"/>
            <a:r>
              <a:rPr lang="en-US" dirty="0"/>
              <a:t>Title IX applies to all educational institutions, both public and private, that receive federal funds. Almost all private colleges and universities must abide by Title IX regulations because they receive federal funding through federal financial aid programs used by their students</a:t>
            </a:r>
            <a:r>
              <a:rPr lang="en-US" dirty="0" smtClean="0"/>
              <a:t>.</a:t>
            </a:r>
          </a:p>
          <a:p>
            <a:pPr marL="914400" lvl="2" indent="0" algn="ctr">
              <a:buNone/>
            </a:pPr>
            <a:endParaRPr lang="en-US" dirty="0" smtClean="0"/>
          </a:p>
          <a:p>
            <a:pPr marL="914400" lvl="2" indent="0" algn="ctr">
              <a:buNone/>
            </a:pPr>
            <a:r>
              <a:rPr lang="en-US" dirty="0"/>
              <a:t>	</a:t>
            </a:r>
            <a:r>
              <a:rPr lang="en-US" dirty="0" smtClean="0"/>
              <a:t>									</a:t>
            </a:r>
            <a:r>
              <a:rPr lang="en-US" sz="1600" dirty="0"/>
              <a:t> Taken from NCAA.org</a:t>
            </a:r>
          </a:p>
        </p:txBody>
      </p:sp>
    </p:spTree>
    <p:extLst>
      <p:ext uri="{BB962C8B-B14F-4D97-AF65-F5344CB8AC3E}">
        <p14:creationId xmlns:p14="http://schemas.microsoft.com/office/powerpoint/2010/main" val="3986721325"/>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37 words that changed everything</a:t>
            </a:r>
            <a:endParaRPr lang="en-US" dirty="0"/>
          </a:p>
        </p:txBody>
      </p:sp>
      <p:pic>
        <p:nvPicPr>
          <p:cNvPr id="5" name="5kNG78T9N5c"/>
          <p:cNvPicPr>
            <a:picLocks noRot="1" noChangeAspect="1"/>
          </p:cNvPicPr>
          <p:nvPr>
            <a:videoFile r:link="rId1"/>
          </p:nvPr>
        </p:nvPicPr>
        <p:blipFill>
          <a:blip r:embed="rId3"/>
          <a:stretch>
            <a:fillRect/>
          </a:stretch>
        </p:blipFill>
        <p:spPr>
          <a:xfrm>
            <a:off x="457200" y="1730279"/>
            <a:ext cx="8181833" cy="4602281"/>
          </a:xfrm>
          <a:prstGeom prst="rect">
            <a:avLst/>
          </a:prstGeom>
        </p:spPr>
      </p:pic>
    </p:spTree>
    <p:extLst>
      <p:ext uri="{BB962C8B-B14F-4D97-AF65-F5344CB8AC3E}">
        <p14:creationId xmlns:p14="http://schemas.microsoft.com/office/powerpoint/2010/main" val="3807144733"/>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35819" y="274637"/>
            <a:ext cx="6872166" cy="1143001"/>
          </a:xfrm>
        </p:spPr>
        <p:txBody>
          <a:bodyPr>
            <a:normAutofit/>
          </a:bodyPr>
          <a:lstStyle/>
          <a:p>
            <a:r>
              <a:rPr lang="en-US" dirty="0" smtClean="0"/>
              <a:t>Know Your IX</a:t>
            </a:r>
            <a:endParaRPr lang="en-US" dirty="0"/>
          </a:p>
        </p:txBody>
      </p:sp>
      <p:pic>
        <p:nvPicPr>
          <p:cNvPr id="2" name="lFAs9fegJsI"/>
          <p:cNvPicPr>
            <a:picLocks noRot="1" noChangeAspect="1"/>
          </p:cNvPicPr>
          <p:nvPr>
            <a:videoFile r:link="rId1"/>
          </p:nvPr>
        </p:nvPicPr>
        <p:blipFill>
          <a:blip r:embed="rId3"/>
          <a:stretch>
            <a:fillRect/>
          </a:stretch>
        </p:blipFill>
        <p:spPr>
          <a:xfrm>
            <a:off x="477671" y="1829227"/>
            <a:ext cx="8188657" cy="4606119"/>
          </a:xfrm>
          <a:prstGeom prst="rect">
            <a:avLst/>
          </a:prstGeom>
        </p:spPr>
      </p:pic>
    </p:spTree>
    <p:extLst>
      <p:ext uri="{BB962C8B-B14F-4D97-AF65-F5344CB8AC3E}">
        <p14:creationId xmlns:p14="http://schemas.microsoft.com/office/powerpoint/2010/main" val="3449582737"/>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buNone/>
            </a:pPr>
            <a:r>
              <a:rPr lang="en-US" b="1" cap="all" dirty="0"/>
              <a:t>Sexual Assault includes:</a:t>
            </a:r>
            <a:endParaRPr lang="en-US" dirty="0"/>
          </a:p>
          <a:p>
            <a:pPr marL="0" indent="0">
              <a:buNone/>
            </a:pPr>
            <a:r>
              <a:rPr lang="en-US" b="1" dirty="0" smtClean="0"/>
              <a:t>    Non-Consensual </a:t>
            </a:r>
            <a:r>
              <a:rPr lang="en-US" b="1" dirty="0"/>
              <a:t>Sexual Intercourse</a:t>
            </a:r>
            <a:endParaRPr lang="en-US" dirty="0"/>
          </a:p>
          <a:p>
            <a:r>
              <a:rPr lang="en-US" dirty="0"/>
              <a:t>Defined as any sexual penetration or intercourse (anal, oral, or vaginal) however slight with any object by a person upon another person that is without consent and/or by force.</a:t>
            </a:r>
          </a:p>
          <a:p>
            <a:pPr marL="0" indent="0">
              <a:buNone/>
            </a:pPr>
            <a:endParaRPr lang="en-US" dirty="0"/>
          </a:p>
          <a:p>
            <a:pPr marL="0" indent="0">
              <a:buNone/>
            </a:pPr>
            <a:r>
              <a:rPr lang="en-US" b="1" dirty="0" smtClean="0"/>
              <a:t>    Non-Consensual </a:t>
            </a:r>
            <a:r>
              <a:rPr lang="en-US" b="1" dirty="0"/>
              <a:t>Sexual Contact</a:t>
            </a:r>
            <a:endParaRPr lang="en-US" dirty="0"/>
          </a:p>
          <a:p>
            <a:r>
              <a:rPr lang="en-US" dirty="0"/>
              <a:t>Defined as any intentional sexual touching however slight with any object by a person upon another person that is without consent and/or by force.</a:t>
            </a:r>
          </a:p>
          <a:p>
            <a:endParaRPr lang="en-US" dirty="0"/>
          </a:p>
        </p:txBody>
      </p:sp>
      <p:sp>
        <p:nvSpPr>
          <p:cNvPr id="3" name="Title 2"/>
          <p:cNvSpPr>
            <a:spLocks noGrp="1"/>
          </p:cNvSpPr>
          <p:nvPr>
            <p:ph type="title"/>
          </p:nvPr>
        </p:nvSpPr>
        <p:spPr/>
        <p:txBody>
          <a:bodyPr/>
          <a:lstStyle/>
          <a:p>
            <a:r>
              <a:rPr lang="en-US" dirty="0" smtClean="0"/>
              <a:t>Sexual Assault Includes</a:t>
            </a:r>
            <a:endParaRPr lang="en-US" dirty="0"/>
          </a:p>
        </p:txBody>
      </p:sp>
    </p:spTree>
    <p:extLst>
      <p:ext uri="{BB962C8B-B14F-4D97-AF65-F5344CB8AC3E}">
        <p14:creationId xmlns:p14="http://schemas.microsoft.com/office/powerpoint/2010/main" val="3512508919"/>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1</a:t>
            </a:r>
            <a:r>
              <a:rPr lang="en-US" dirty="0"/>
              <a:t>. Seek immediate medical attention at a local hospital.</a:t>
            </a:r>
          </a:p>
          <a:p>
            <a:endParaRPr lang="en-US" dirty="0"/>
          </a:p>
          <a:p>
            <a:r>
              <a:rPr lang="en-US" dirty="0"/>
              <a:t>2. Do not wash or change clothing.</a:t>
            </a:r>
          </a:p>
          <a:p>
            <a:pPr marL="0" indent="0">
              <a:buNone/>
            </a:pPr>
            <a:endParaRPr lang="en-US" dirty="0"/>
          </a:p>
          <a:p>
            <a:r>
              <a:rPr lang="en-US" dirty="0"/>
              <a:t>3. Preserve physical evidence such as bedding or clothing.</a:t>
            </a:r>
          </a:p>
          <a:p>
            <a:pPr marL="0" indent="0">
              <a:buNone/>
            </a:pPr>
            <a:endParaRPr lang="en-US" dirty="0"/>
          </a:p>
          <a:p>
            <a:r>
              <a:rPr lang="en-US" dirty="0"/>
              <a:t>4. Seek emotional support. There are resources available on and off campus.</a:t>
            </a:r>
          </a:p>
          <a:p>
            <a:pPr marL="0" indent="0">
              <a:buNone/>
            </a:pPr>
            <a:endParaRPr lang="en-US" dirty="0"/>
          </a:p>
          <a:p>
            <a:r>
              <a:rPr lang="en-US" dirty="0"/>
              <a:t>5. Report the incident to Campus Safety, </a:t>
            </a:r>
            <a:r>
              <a:rPr lang="en-US" dirty="0" smtClean="0"/>
              <a:t>Associate </a:t>
            </a:r>
            <a:r>
              <a:rPr lang="en-US" dirty="0"/>
              <a:t>Dean of </a:t>
            </a:r>
            <a:r>
              <a:rPr lang="en-US" dirty="0" smtClean="0"/>
              <a:t>Student Life, </a:t>
            </a:r>
            <a:r>
              <a:rPr lang="en-US" dirty="0"/>
              <a:t>a Title IX Coordinator or a trusted faculty/staff member on campus</a:t>
            </a:r>
          </a:p>
        </p:txBody>
      </p:sp>
      <p:sp>
        <p:nvSpPr>
          <p:cNvPr id="3" name="Title 2"/>
          <p:cNvSpPr>
            <a:spLocks noGrp="1"/>
          </p:cNvSpPr>
          <p:nvPr>
            <p:ph type="title"/>
          </p:nvPr>
        </p:nvSpPr>
        <p:spPr/>
        <p:txBody>
          <a:bodyPr>
            <a:normAutofit fontScale="90000"/>
          </a:bodyPr>
          <a:lstStyle/>
          <a:p>
            <a:r>
              <a:rPr lang="en-US" dirty="0" smtClean="0"/>
              <a:t>If you are the Victim of Sexual Assault</a:t>
            </a:r>
            <a:endParaRPr lang="en-US" dirty="0"/>
          </a:p>
        </p:txBody>
      </p:sp>
    </p:spTree>
    <p:extLst>
      <p:ext uri="{BB962C8B-B14F-4D97-AF65-F5344CB8AC3E}">
        <p14:creationId xmlns:p14="http://schemas.microsoft.com/office/powerpoint/2010/main" val="1328715633"/>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0" indent="0" algn="ctr">
              <a:buNone/>
            </a:pPr>
            <a:endParaRPr lang="en-US" dirty="0" smtClean="0"/>
          </a:p>
          <a:p>
            <a:pPr marL="0" indent="0" algn="ctr">
              <a:buNone/>
            </a:pPr>
            <a:r>
              <a:rPr lang="en-US" sz="6000" dirty="0" smtClean="0"/>
              <a:t>Discussion</a:t>
            </a:r>
            <a:endParaRPr lang="en-US" sz="6000" dirty="0"/>
          </a:p>
        </p:txBody>
      </p:sp>
      <p:sp>
        <p:nvSpPr>
          <p:cNvPr id="3" name="Title 2"/>
          <p:cNvSpPr>
            <a:spLocks noGrp="1"/>
          </p:cNvSpPr>
          <p:nvPr>
            <p:ph type="title"/>
          </p:nvPr>
        </p:nvSpPr>
        <p:spPr/>
        <p:txBody>
          <a:bodyPr>
            <a:normAutofit fontScale="90000"/>
          </a:bodyPr>
          <a:lstStyle/>
          <a:p>
            <a:r>
              <a:rPr lang="en-US" dirty="0" smtClean="0"/>
              <a:t>What is Sexual Harassment?</a:t>
            </a:r>
            <a:endParaRPr lang="en-US" dirty="0"/>
          </a:p>
        </p:txBody>
      </p:sp>
    </p:spTree>
    <p:extLst>
      <p:ext uri="{BB962C8B-B14F-4D97-AF65-F5344CB8AC3E}">
        <p14:creationId xmlns:p14="http://schemas.microsoft.com/office/powerpoint/2010/main" val="2583031352"/>
      </p:ext>
    </p:extLst>
  </p:cSld>
  <p:clrMapOvr>
    <a:masterClrMapping/>
  </p:clrMapOvr>
  <mc:AlternateContent xmlns:mc="http://schemas.openxmlformats.org/markup-compatibility/2006" xmlns:p14="http://schemas.microsoft.com/office/powerpoint/2010/main">
    <mc:Choice Requires="p14">
      <p:transition p14:dur="100" advClick="0" advTm="5000">
        <p:cut/>
      </p:transition>
    </mc:Choice>
    <mc:Fallback xmlns="">
      <p:transition xmlns:p14="http://schemas.microsoft.com/office/powerpoint/2010/main" advClick="0" advTm="5000">
        <p:cu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1822</TotalTime>
  <Words>1463</Words>
  <Application>Microsoft Office PowerPoint</Application>
  <PresentationFormat>On-screen Show (4:3)</PresentationFormat>
  <Paragraphs>124</Paragraphs>
  <Slides>24</Slides>
  <Notes>0</Notes>
  <HiddenSlides>0</HiddenSlides>
  <MMClips>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Franklin Gothic Medium</vt:lpstr>
      <vt:lpstr>Office Theme</vt:lpstr>
      <vt:lpstr>Title IX and Why It Is Important</vt:lpstr>
      <vt:lpstr>What are your thoughts?</vt:lpstr>
      <vt:lpstr>What is Title IX</vt:lpstr>
      <vt:lpstr>Who does Title IX Apply to</vt:lpstr>
      <vt:lpstr>37 words that changed everything</vt:lpstr>
      <vt:lpstr>Know Your IX</vt:lpstr>
      <vt:lpstr>Sexual Assault Includes</vt:lpstr>
      <vt:lpstr>If you are the Victim of Sexual Assault</vt:lpstr>
      <vt:lpstr>What is Sexual Harassment?</vt:lpstr>
      <vt:lpstr>Sexual Harassment</vt:lpstr>
      <vt:lpstr>Examples of Sexual Harassment </vt:lpstr>
      <vt:lpstr>What is Consent?</vt:lpstr>
      <vt:lpstr>Consent</vt:lpstr>
      <vt:lpstr>Consent</vt:lpstr>
      <vt:lpstr> Where do I report  Title IX concerns? </vt:lpstr>
      <vt:lpstr> Who can I talk to about Title IX Concerns? </vt:lpstr>
      <vt:lpstr>Title IX Resources</vt:lpstr>
      <vt:lpstr>Title IX Coordinator and Deputy Coordinators</vt:lpstr>
      <vt:lpstr>Bystander Intervention</vt:lpstr>
      <vt:lpstr>Scenario</vt:lpstr>
      <vt:lpstr>Scenario</vt:lpstr>
      <vt:lpstr>Scenario</vt:lpstr>
      <vt:lpstr>Scenario</vt:lpstr>
      <vt:lpstr>PowerPoint Presentation</vt:lpstr>
    </vt:vector>
  </TitlesOfParts>
  <Company>Moravian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CIT</dc:creator>
  <cp:lastModifiedBy>Brian J. Shegina</cp:lastModifiedBy>
  <cp:revision>76</cp:revision>
  <cp:lastPrinted>2017-05-09T16:18:34Z</cp:lastPrinted>
  <dcterms:created xsi:type="dcterms:W3CDTF">2014-11-18T13:32:13Z</dcterms:created>
  <dcterms:modified xsi:type="dcterms:W3CDTF">2021-10-07T14:49:45Z</dcterms:modified>
</cp:coreProperties>
</file>